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sldIdLst>
    <p:sldId id="324" r:id="rId2"/>
    <p:sldId id="331" r:id="rId3"/>
    <p:sldId id="341" r:id="rId4"/>
    <p:sldId id="333" r:id="rId5"/>
    <p:sldId id="348" r:id="rId6"/>
    <p:sldId id="347" r:id="rId7"/>
    <p:sldId id="346" r:id="rId8"/>
    <p:sldId id="345" r:id="rId9"/>
    <p:sldId id="344" r:id="rId10"/>
    <p:sldId id="343" r:id="rId11"/>
    <p:sldId id="342" r:id="rId12"/>
    <p:sldId id="339" r:id="rId13"/>
    <p:sldId id="340" r:id="rId14"/>
    <p:sldId id="334" r:id="rId15"/>
    <p:sldId id="349" r:id="rId16"/>
    <p:sldId id="353" r:id="rId17"/>
    <p:sldId id="352" r:id="rId18"/>
    <p:sldId id="351" r:id="rId19"/>
    <p:sldId id="350" r:id="rId20"/>
    <p:sldId id="335" r:id="rId21"/>
    <p:sldId id="378" r:id="rId22"/>
    <p:sldId id="377" r:id="rId23"/>
    <p:sldId id="376" r:id="rId24"/>
    <p:sldId id="371" r:id="rId25"/>
    <p:sldId id="370" r:id="rId26"/>
    <p:sldId id="369" r:id="rId27"/>
    <p:sldId id="368" r:id="rId28"/>
    <p:sldId id="375" r:id="rId29"/>
    <p:sldId id="372" r:id="rId30"/>
    <p:sldId id="373" r:id="rId31"/>
    <p:sldId id="374" r:id="rId32"/>
    <p:sldId id="354" r:id="rId33"/>
    <p:sldId id="355" r:id="rId34"/>
    <p:sldId id="356" r:id="rId35"/>
    <p:sldId id="358" r:id="rId36"/>
    <p:sldId id="360" r:id="rId37"/>
    <p:sldId id="359" r:id="rId38"/>
    <p:sldId id="357" r:id="rId39"/>
    <p:sldId id="361" r:id="rId40"/>
    <p:sldId id="336" r:id="rId41"/>
    <p:sldId id="362" r:id="rId42"/>
    <p:sldId id="338" r:id="rId43"/>
    <p:sldId id="363" r:id="rId44"/>
    <p:sldId id="364" r:id="rId45"/>
    <p:sldId id="337" r:id="rId46"/>
    <p:sldId id="365" r:id="rId47"/>
    <p:sldId id="366" r:id="rId48"/>
    <p:sldId id="367" r:id="rId49"/>
    <p:sldId id="379" r:id="rId50"/>
    <p:sldId id="388" r:id="rId51"/>
    <p:sldId id="390" r:id="rId52"/>
    <p:sldId id="387" r:id="rId53"/>
    <p:sldId id="386" r:id="rId54"/>
    <p:sldId id="380" r:id="rId55"/>
    <p:sldId id="384" r:id="rId56"/>
    <p:sldId id="383" r:id="rId57"/>
    <p:sldId id="382" r:id="rId58"/>
    <p:sldId id="381" r:id="rId59"/>
    <p:sldId id="397" r:id="rId60"/>
    <p:sldId id="396" r:id="rId61"/>
    <p:sldId id="395" r:id="rId62"/>
    <p:sldId id="394" r:id="rId63"/>
    <p:sldId id="393" r:id="rId64"/>
    <p:sldId id="391" r:id="rId65"/>
    <p:sldId id="401" r:id="rId66"/>
    <p:sldId id="400" r:id="rId67"/>
    <p:sldId id="399" r:id="rId68"/>
    <p:sldId id="398" r:id="rId69"/>
    <p:sldId id="392" r:id="rId70"/>
    <p:sldId id="402" r:id="rId71"/>
    <p:sldId id="405" r:id="rId72"/>
    <p:sldId id="404" r:id="rId73"/>
    <p:sldId id="403" r:id="rId74"/>
    <p:sldId id="385"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22397C"/>
    <a:srgbClr val="9EA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51" autoAdjust="0"/>
    <p:restoredTop sz="88028" autoAdjust="0"/>
  </p:normalViewPr>
  <p:slideViewPr>
    <p:cSldViewPr snapToGrid="0" snapToObjects="1">
      <p:cViewPr>
        <p:scale>
          <a:sx n="82" d="100"/>
          <a:sy n="82" d="100"/>
        </p:scale>
        <p:origin x="1744" y="8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67E5F-B0CB-4908-92AD-4576A10E0A2F}" type="datetimeFigureOut">
              <a:rPr lang="en-US" smtClean="0"/>
              <a:pPr/>
              <a:t>7/4/17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03C242-75DB-4BCE-A449-2A788D221E8F}" type="slidenum">
              <a:rPr lang="en-US" smtClean="0"/>
              <a:pPr/>
              <a:t>‹#›</a:t>
            </a:fld>
            <a:endParaRPr lang="en-US"/>
          </a:p>
        </p:txBody>
      </p:sp>
    </p:spTree>
    <p:extLst>
      <p:ext uri="{BB962C8B-B14F-4D97-AF65-F5344CB8AC3E}">
        <p14:creationId xmlns:p14="http://schemas.microsoft.com/office/powerpoint/2010/main" val="155474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a:t>
            </a:fld>
            <a:endParaRPr lang="en-US" smtClean="0"/>
          </a:p>
        </p:txBody>
      </p:sp>
    </p:spTree>
    <p:extLst>
      <p:ext uri="{BB962C8B-B14F-4D97-AF65-F5344CB8AC3E}">
        <p14:creationId xmlns:p14="http://schemas.microsoft.com/office/powerpoint/2010/main" val="1628457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10</a:t>
            </a:fld>
            <a:endParaRPr lang="en-US" smtClean="0"/>
          </a:p>
        </p:txBody>
      </p:sp>
    </p:spTree>
    <p:extLst>
      <p:ext uri="{BB962C8B-B14F-4D97-AF65-F5344CB8AC3E}">
        <p14:creationId xmlns:p14="http://schemas.microsoft.com/office/powerpoint/2010/main" val="665071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11</a:t>
            </a:fld>
            <a:endParaRPr lang="en-US" smtClean="0"/>
          </a:p>
        </p:txBody>
      </p:sp>
    </p:spTree>
    <p:extLst>
      <p:ext uri="{BB962C8B-B14F-4D97-AF65-F5344CB8AC3E}">
        <p14:creationId xmlns:p14="http://schemas.microsoft.com/office/powerpoint/2010/main" val="200637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12</a:t>
            </a:fld>
            <a:endParaRPr lang="en-US" smtClean="0"/>
          </a:p>
        </p:txBody>
      </p:sp>
    </p:spTree>
    <p:extLst>
      <p:ext uri="{BB962C8B-B14F-4D97-AF65-F5344CB8AC3E}">
        <p14:creationId xmlns:p14="http://schemas.microsoft.com/office/powerpoint/2010/main" val="55895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13</a:t>
            </a:fld>
            <a:endParaRPr lang="en-US" smtClean="0"/>
          </a:p>
        </p:txBody>
      </p:sp>
    </p:spTree>
    <p:extLst>
      <p:ext uri="{BB962C8B-B14F-4D97-AF65-F5344CB8AC3E}">
        <p14:creationId xmlns:p14="http://schemas.microsoft.com/office/powerpoint/2010/main" val="1208321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14</a:t>
            </a:fld>
            <a:endParaRPr lang="en-US" smtClean="0"/>
          </a:p>
        </p:txBody>
      </p:sp>
    </p:spTree>
    <p:extLst>
      <p:ext uri="{BB962C8B-B14F-4D97-AF65-F5344CB8AC3E}">
        <p14:creationId xmlns:p14="http://schemas.microsoft.com/office/powerpoint/2010/main" val="1651731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15</a:t>
            </a:fld>
            <a:endParaRPr lang="en-US" smtClean="0"/>
          </a:p>
        </p:txBody>
      </p:sp>
    </p:spTree>
    <p:extLst>
      <p:ext uri="{BB962C8B-B14F-4D97-AF65-F5344CB8AC3E}">
        <p14:creationId xmlns:p14="http://schemas.microsoft.com/office/powerpoint/2010/main" val="130014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16</a:t>
            </a:fld>
            <a:endParaRPr lang="en-US" smtClean="0"/>
          </a:p>
        </p:txBody>
      </p:sp>
    </p:spTree>
    <p:extLst>
      <p:ext uri="{BB962C8B-B14F-4D97-AF65-F5344CB8AC3E}">
        <p14:creationId xmlns:p14="http://schemas.microsoft.com/office/powerpoint/2010/main" val="1155218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17</a:t>
            </a:fld>
            <a:endParaRPr lang="en-US" smtClean="0"/>
          </a:p>
        </p:txBody>
      </p:sp>
    </p:spTree>
    <p:extLst>
      <p:ext uri="{BB962C8B-B14F-4D97-AF65-F5344CB8AC3E}">
        <p14:creationId xmlns:p14="http://schemas.microsoft.com/office/powerpoint/2010/main" val="364903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18</a:t>
            </a:fld>
            <a:endParaRPr lang="en-US" smtClean="0"/>
          </a:p>
        </p:txBody>
      </p:sp>
    </p:spTree>
    <p:extLst>
      <p:ext uri="{BB962C8B-B14F-4D97-AF65-F5344CB8AC3E}">
        <p14:creationId xmlns:p14="http://schemas.microsoft.com/office/powerpoint/2010/main" val="1875430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19</a:t>
            </a:fld>
            <a:endParaRPr lang="en-US" smtClean="0"/>
          </a:p>
        </p:txBody>
      </p:sp>
    </p:spTree>
    <p:extLst>
      <p:ext uri="{BB962C8B-B14F-4D97-AF65-F5344CB8AC3E}">
        <p14:creationId xmlns:p14="http://schemas.microsoft.com/office/powerpoint/2010/main" val="173613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a:t>
            </a:fld>
            <a:endParaRPr lang="en-US" smtClean="0"/>
          </a:p>
        </p:txBody>
      </p:sp>
    </p:spTree>
    <p:extLst>
      <p:ext uri="{BB962C8B-B14F-4D97-AF65-F5344CB8AC3E}">
        <p14:creationId xmlns:p14="http://schemas.microsoft.com/office/powerpoint/2010/main" val="1957537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20</a:t>
            </a:fld>
            <a:endParaRPr lang="en-US" smtClean="0"/>
          </a:p>
        </p:txBody>
      </p:sp>
    </p:spTree>
    <p:extLst>
      <p:ext uri="{BB962C8B-B14F-4D97-AF65-F5344CB8AC3E}">
        <p14:creationId xmlns:p14="http://schemas.microsoft.com/office/powerpoint/2010/main" val="1385053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21</a:t>
            </a:fld>
            <a:endParaRPr lang="en-US" smtClean="0"/>
          </a:p>
        </p:txBody>
      </p:sp>
    </p:spTree>
    <p:extLst>
      <p:ext uri="{BB962C8B-B14F-4D97-AF65-F5344CB8AC3E}">
        <p14:creationId xmlns:p14="http://schemas.microsoft.com/office/powerpoint/2010/main" val="2023664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22</a:t>
            </a:fld>
            <a:endParaRPr lang="en-US" smtClean="0"/>
          </a:p>
        </p:txBody>
      </p:sp>
    </p:spTree>
    <p:extLst>
      <p:ext uri="{BB962C8B-B14F-4D97-AF65-F5344CB8AC3E}">
        <p14:creationId xmlns:p14="http://schemas.microsoft.com/office/powerpoint/2010/main" val="2026380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23</a:t>
            </a:fld>
            <a:endParaRPr lang="en-US" smtClean="0"/>
          </a:p>
        </p:txBody>
      </p:sp>
    </p:spTree>
    <p:extLst>
      <p:ext uri="{BB962C8B-B14F-4D97-AF65-F5344CB8AC3E}">
        <p14:creationId xmlns:p14="http://schemas.microsoft.com/office/powerpoint/2010/main" val="441435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24</a:t>
            </a:fld>
            <a:endParaRPr lang="en-US" smtClean="0"/>
          </a:p>
        </p:txBody>
      </p:sp>
    </p:spTree>
    <p:extLst>
      <p:ext uri="{BB962C8B-B14F-4D97-AF65-F5344CB8AC3E}">
        <p14:creationId xmlns:p14="http://schemas.microsoft.com/office/powerpoint/2010/main" val="1793948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25</a:t>
            </a:fld>
            <a:endParaRPr lang="en-US" smtClean="0"/>
          </a:p>
        </p:txBody>
      </p:sp>
    </p:spTree>
    <p:extLst>
      <p:ext uri="{BB962C8B-B14F-4D97-AF65-F5344CB8AC3E}">
        <p14:creationId xmlns:p14="http://schemas.microsoft.com/office/powerpoint/2010/main" val="222086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26</a:t>
            </a:fld>
            <a:endParaRPr lang="en-US" smtClean="0"/>
          </a:p>
        </p:txBody>
      </p:sp>
    </p:spTree>
    <p:extLst>
      <p:ext uri="{BB962C8B-B14F-4D97-AF65-F5344CB8AC3E}">
        <p14:creationId xmlns:p14="http://schemas.microsoft.com/office/powerpoint/2010/main" val="273512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27</a:t>
            </a:fld>
            <a:endParaRPr lang="en-US" smtClean="0"/>
          </a:p>
        </p:txBody>
      </p:sp>
    </p:spTree>
    <p:extLst>
      <p:ext uri="{BB962C8B-B14F-4D97-AF65-F5344CB8AC3E}">
        <p14:creationId xmlns:p14="http://schemas.microsoft.com/office/powerpoint/2010/main" val="1311280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28</a:t>
            </a:fld>
            <a:endParaRPr lang="en-US" smtClean="0"/>
          </a:p>
        </p:txBody>
      </p:sp>
    </p:spTree>
    <p:extLst>
      <p:ext uri="{BB962C8B-B14F-4D97-AF65-F5344CB8AC3E}">
        <p14:creationId xmlns:p14="http://schemas.microsoft.com/office/powerpoint/2010/main" val="1212951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29</a:t>
            </a:fld>
            <a:endParaRPr lang="en-US" smtClean="0"/>
          </a:p>
        </p:txBody>
      </p:sp>
    </p:spTree>
    <p:extLst>
      <p:ext uri="{BB962C8B-B14F-4D97-AF65-F5344CB8AC3E}">
        <p14:creationId xmlns:p14="http://schemas.microsoft.com/office/powerpoint/2010/main" val="645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a:t>
            </a:fld>
            <a:endParaRPr lang="en-US" smtClean="0"/>
          </a:p>
        </p:txBody>
      </p:sp>
    </p:spTree>
    <p:extLst>
      <p:ext uri="{BB962C8B-B14F-4D97-AF65-F5344CB8AC3E}">
        <p14:creationId xmlns:p14="http://schemas.microsoft.com/office/powerpoint/2010/main" val="891189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30</a:t>
            </a:fld>
            <a:endParaRPr lang="en-US" smtClean="0"/>
          </a:p>
        </p:txBody>
      </p:sp>
    </p:spTree>
    <p:extLst>
      <p:ext uri="{BB962C8B-B14F-4D97-AF65-F5344CB8AC3E}">
        <p14:creationId xmlns:p14="http://schemas.microsoft.com/office/powerpoint/2010/main" val="1141120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31</a:t>
            </a:fld>
            <a:endParaRPr lang="en-US" smtClean="0"/>
          </a:p>
        </p:txBody>
      </p:sp>
    </p:spTree>
    <p:extLst>
      <p:ext uri="{BB962C8B-B14F-4D97-AF65-F5344CB8AC3E}">
        <p14:creationId xmlns:p14="http://schemas.microsoft.com/office/powerpoint/2010/main" val="1787107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32</a:t>
            </a:fld>
            <a:endParaRPr lang="en-US" smtClean="0"/>
          </a:p>
        </p:txBody>
      </p:sp>
    </p:spTree>
    <p:extLst>
      <p:ext uri="{BB962C8B-B14F-4D97-AF65-F5344CB8AC3E}">
        <p14:creationId xmlns:p14="http://schemas.microsoft.com/office/powerpoint/2010/main" val="1214272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33</a:t>
            </a:fld>
            <a:endParaRPr lang="en-US" smtClean="0"/>
          </a:p>
        </p:txBody>
      </p:sp>
    </p:spTree>
    <p:extLst>
      <p:ext uri="{BB962C8B-B14F-4D97-AF65-F5344CB8AC3E}">
        <p14:creationId xmlns:p14="http://schemas.microsoft.com/office/powerpoint/2010/main" val="738457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34</a:t>
            </a:fld>
            <a:endParaRPr lang="en-US" smtClean="0"/>
          </a:p>
        </p:txBody>
      </p:sp>
    </p:spTree>
    <p:extLst>
      <p:ext uri="{BB962C8B-B14F-4D97-AF65-F5344CB8AC3E}">
        <p14:creationId xmlns:p14="http://schemas.microsoft.com/office/powerpoint/2010/main" val="940130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35</a:t>
            </a:fld>
            <a:endParaRPr lang="en-US" smtClean="0"/>
          </a:p>
        </p:txBody>
      </p:sp>
    </p:spTree>
    <p:extLst>
      <p:ext uri="{BB962C8B-B14F-4D97-AF65-F5344CB8AC3E}">
        <p14:creationId xmlns:p14="http://schemas.microsoft.com/office/powerpoint/2010/main" val="1740156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36</a:t>
            </a:fld>
            <a:endParaRPr lang="en-US" smtClean="0"/>
          </a:p>
        </p:txBody>
      </p:sp>
    </p:spTree>
    <p:extLst>
      <p:ext uri="{BB962C8B-B14F-4D97-AF65-F5344CB8AC3E}">
        <p14:creationId xmlns:p14="http://schemas.microsoft.com/office/powerpoint/2010/main" val="225481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37</a:t>
            </a:fld>
            <a:endParaRPr lang="en-US" smtClean="0"/>
          </a:p>
        </p:txBody>
      </p:sp>
    </p:spTree>
    <p:extLst>
      <p:ext uri="{BB962C8B-B14F-4D97-AF65-F5344CB8AC3E}">
        <p14:creationId xmlns:p14="http://schemas.microsoft.com/office/powerpoint/2010/main" val="1510013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38</a:t>
            </a:fld>
            <a:endParaRPr lang="en-US" smtClean="0"/>
          </a:p>
        </p:txBody>
      </p:sp>
    </p:spTree>
    <p:extLst>
      <p:ext uri="{BB962C8B-B14F-4D97-AF65-F5344CB8AC3E}">
        <p14:creationId xmlns:p14="http://schemas.microsoft.com/office/powerpoint/2010/main" val="19891926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39</a:t>
            </a:fld>
            <a:endParaRPr lang="en-US" smtClean="0"/>
          </a:p>
        </p:txBody>
      </p:sp>
    </p:spTree>
    <p:extLst>
      <p:ext uri="{BB962C8B-B14F-4D97-AF65-F5344CB8AC3E}">
        <p14:creationId xmlns:p14="http://schemas.microsoft.com/office/powerpoint/2010/main" val="335132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a:t>
            </a:fld>
            <a:endParaRPr lang="en-US" smtClean="0"/>
          </a:p>
        </p:txBody>
      </p:sp>
    </p:spTree>
    <p:extLst>
      <p:ext uri="{BB962C8B-B14F-4D97-AF65-F5344CB8AC3E}">
        <p14:creationId xmlns:p14="http://schemas.microsoft.com/office/powerpoint/2010/main" val="1675174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40</a:t>
            </a:fld>
            <a:endParaRPr lang="en-US" smtClean="0"/>
          </a:p>
        </p:txBody>
      </p:sp>
    </p:spTree>
    <p:extLst>
      <p:ext uri="{BB962C8B-B14F-4D97-AF65-F5344CB8AC3E}">
        <p14:creationId xmlns:p14="http://schemas.microsoft.com/office/powerpoint/2010/main" val="1873519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41</a:t>
            </a:fld>
            <a:endParaRPr lang="en-US" smtClean="0"/>
          </a:p>
        </p:txBody>
      </p:sp>
    </p:spTree>
    <p:extLst>
      <p:ext uri="{BB962C8B-B14F-4D97-AF65-F5344CB8AC3E}">
        <p14:creationId xmlns:p14="http://schemas.microsoft.com/office/powerpoint/2010/main" val="1835541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42</a:t>
            </a:fld>
            <a:endParaRPr lang="en-US" smtClean="0"/>
          </a:p>
        </p:txBody>
      </p:sp>
    </p:spTree>
    <p:extLst>
      <p:ext uri="{BB962C8B-B14F-4D97-AF65-F5344CB8AC3E}">
        <p14:creationId xmlns:p14="http://schemas.microsoft.com/office/powerpoint/2010/main" val="13514182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43</a:t>
            </a:fld>
            <a:endParaRPr lang="en-US" smtClean="0"/>
          </a:p>
        </p:txBody>
      </p:sp>
    </p:spTree>
    <p:extLst>
      <p:ext uri="{BB962C8B-B14F-4D97-AF65-F5344CB8AC3E}">
        <p14:creationId xmlns:p14="http://schemas.microsoft.com/office/powerpoint/2010/main" val="15000485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44</a:t>
            </a:fld>
            <a:endParaRPr lang="en-US" smtClean="0"/>
          </a:p>
        </p:txBody>
      </p:sp>
    </p:spTree>
    <p:extLst>
      <p:ext uri="{BB962C8B-B14F-4D97-AF65-F5344CB8AC3E}">
        <p14:creationId xmlns:p14="http://schemas.microsoft.com/office/powerpoint/2010/main" val="20048762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45</a:t>
            </a:fld>
            <a:endParaRPr lang="en-US" smtClean="0"/>
          </a:p>
        </p:txBody>
      </p:sp>
    </p:spTree>
    <p:extLst>
      <p:ext uri="{BB962C8B-B14F-4D97-AF65-F5344CB8AC3E}">
        <p14:creationId xmlns:p14="http://schemas.microsoft.com/office/powerpoint/2010/main" val="516172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46</a:t>
            </a:fld>
            <a:endParaRPr lang="en-US" smtClean="0"/>
          </a:p>
        </p:txBody>
      </p:sp>
    </p:spTree>
    <p:extLst>
      <p:ext uri="{BB962C8B-B14F-4D97-AF65-F5344CB8AC3E}">
        <p14:creationId xmlns:p14="http://schemas.microsoft.com/office/powerpoint/2010/main" val="16212950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47</a:t>
            </a:fld>
            <a:endParaRPr lang="en-US" smtClean="0"/>
          </a:p>
        </p:txBody>
      </p:sp>
    </p:spTree>
    <p:extLst>
      <p:ext uri="{BB962C8B-B14F-4D97-AF65-F5344CB8AC3E}">
        <p14:creationId xmlns:p14="http://schemas.microsoft.com/office/powerpoint/2010/main" val="18329720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48</a:t>
            </a:fld>
            <a:endParaRPr lang="en-US" smtClean="0"/>
          </a:p>
        </p:txBody>
      </p:sp>
    </p:spTree>
    <p:extLst>
      <p:ext uri="{BB962C8B-B14F-4D97-AF65-F5344CB8AC3E}">
        <p14:creationId xmlns:p14="http://schemas.microsoft.com/office/powerpoint/2010/main" val="11081432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49</a:t>
            </a:fld>
            <a:endParaRPr lang="en-US" smtClean="0"/>
          </a:p>
        </p:txBody>
      </p:sp>
    </p:spTree>
    <p:extLst>
      <p:ext uri="{BB962C8B-B14F-4D97-AF65-F5344CB8AC3E}">
        <p14:creationId xmlns:p14="http://schemas.microsoft.com/office/powerpoint/2010/main" val="1585550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a:t>
            </a:fld>
            <a:endParaRPr lang="en-US" smtClean="0"/>
          </a:p>
        </p:txBody>
      </p:sp>
    </p:spTree>
    <p:extLst>
      <p:ext uri="{BB962C8B-B14F-4D97-AF65-F5344CB8AC3E}">
        <p14:creationId xmlns:p14="http://schemas.microsoft.com/office/powerpoint/2010/main" val="1140015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50</a:t>
            </a:fld>
            <a:endParaRPr lang="en-US" smtClean="0"/>
          </a:p>
        </p:txBody>
      </p:sp>
    </p:spTree>
    <p:extLst>
      <p:ext uri="{BB962C8B-B14F-4D97-AF65-F5344CB8AC3E}">
        <p14:creationId xmlns:p14="http://schemas.microsoft.com/office/powerpoint/2010/main" val="2213669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51</a:t>
            </a:fld>
            <a:endParaRPr lang="en-US" smtClean="0"/>
          </a:p>
        </p:txBody>
      </p:sp>
    </p:spTree>
    <p:extLst>
      <p:ext uri="{BB962C8B-B14F-4D97-AF65-F5344CB8AC3E}">
        <p14:creationId xmlns:p14="http://schemas.microsoft.com/office/powerpoint/2010/main" val="10723327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52</a:t>
            </a:fld>
            <a:endParaRPr lang="en-US" smtClean="0"/>
          </a:p>
        </p:txBody>
      </p:sp>
    </p:spTree>
    <p:extLst>
      <p:ext uri="{BB962C8B-B14F-4D97-AF65-F5344CB8AC3E}">
        <p14:creationId xmlns:p14="http://schemas.microsoft.com/office/powerpoint/2010/main" val="10131417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53</a:t>
            </a:fld>
            <a:endParaRPr lang="en-US" smtClean="0"/>
          </a:p>
        </p:txBody>
      </p:sp>
    </p:spTree>
    <p:extLst>
      <p:ext uri="{BB962C8B-B14F-4D97-AF65-F5344CB8AC3E}">
        <p14:creationId xmlns:p14="http://schemas.microsoft.com/office/powerpoint/2010/main" val="4758409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54</a:t>
            </a:fld>
            <a:endParaRPr lang="en-US" smtClean="0"/>
          </a:p>
        </p:txBody>
      </p:sp>
    </p:spTree>
    <p:extLst>
      <p:ext uri="{BB962C8B-B14F-4D97-AF65-F5344CB8AC3E}">
        <p14:creationId xmlns:p14="http://schemas.microsoft.com/office/powerpoint/2010/main" val="2290057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55</a:t>
            </a:fld>
            <a:endParaRPr lang="en-US" smtClean="0"/>
          </a:p>
        </p:txBody>
      </p:sp>
    </p:spTree>
    <p:extLst>
      <p:ext uri="{BB962C8B-B14F-4D97-AF65-F5344CB8AC3E}">
        <p14:creationId xmlns:p14="http://schemas.microsoft.com/office/powerpoint/2010/main" val="6083397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56</a:t>
            </a:fld>
            <a:endParaRPr lang="en-US" smtClean="0"/>
          </a:p>
        </p:txBody>
      </p:sp>
    </p:spTree>
    <p:extLst>
      <p:ext uri="{BB962C8B-B14F-4D97-AF65-F5344CB8AC3E}">
        <p14:creationId xmlns:p14="http://schemas.microsoft.com/office/powerpoint/2010/main" val="1969382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57</a:t>
            </a:fld>
            <a:endParaRPr lang="en-US" smtClean="0"/>
          </a:p>
        </p:txBody>
      </p:sp>
    </p:spTree>
    <p:extLst>
      <p:ext uri="{BB962C8B-B14F-4D97-AF65-F5344CB8AC3E}">
        <p14:creationId xmlns:p14="http://schemas.microsoft.com/office/powerpoint/2010/main" val="6688845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58</a:t>
            </a:fld>
            <a:endParaRPr lang="en-US" smtClean="0"/>
          </a:p>
        </p:txBody>
      </p:sp>
    </p:spTree>
    <p:extLst>
      <p:ext uri="{BB962C8B-B14F-4D97-AF65-F5344CB8AC3E}">
        <p14:creationId xmlns:p14="http://schemas.microsoft.com/office/powerpoint/2010/main" val="20128873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59</a:t>
            </a:fld>
            <a:endParaRPr lang="en-US" smtClean="0"/>
          </a:p>
        </p:txBody>
      </p:sp>
    </p:spTree>
    <p:extLst>
      <p:ext uri="{BB962C8B-B14F-4D97-AF65-F5344CB8AC3E}">
        <p14:creationId xmlns:p14="http://schemas.microsoft.com/office/powerpoint/2010/main" val="128716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a:t>
            </a:fld>
            <a:endParaRPr lang="en-US" smtClean="0"/>
          </a:p>
        </p:txBody>
      </p:sp>
    </p:spTree>
    <p:extLst>
      <p:ext uri="{BB962C8B-B14F-4D97-AF65-F5344CB8AC3E}">
        <p14:creationId xmlns:p14="http://schemas.microsoft.com/office/powerpoint/2010/main" val="3987042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60</a:t>
            </a:fld>
            <a:endParaRPr lang="en-US" smtClean="0"/>
          </a:p>
        </p:txBody>
      </p:sp>
    </p:spTree>
    <p:extLst>
      <p:ext uri="{BB962C8B-B14F-4D97-AF65-F5344CB8AC3E}">
        <p14:creationId xmlns:p14="http://schemas.microsoft.com/office/powerpoint/2010/main" val="17221173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61</a:t>
            </a:fld>
            <a:endParaRPr lang="en-US" smtClean="0"/>
          </a:p>
        </p:txBody>
      </p:sp>
    </p:spTree>
    <p:extLst>
      <p:ext uri="{BB962C8B-B14F-4D97-AF65-F5344CB8AC3E}">
        <p14:creationId xmlns:p14="http://schemas.microsoft.com/office/powerpoint/2010/main" val="19886866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62</a:t>
            </a:fld>
            <a:endParaRPr lang="en-US" smtClean="0"/>
          </a:p>
        </p:txBody>
      </p:sp>
    </p:spTree>
    <p:extLst>
      <p:ext uri="{BB962C8B-B14F-4D97-AF65-F5344CB8AC3E}">
        <p14:creationId xmlns:p14="http://schemas.microsoft.com/office/powerpoint/2010/main" val="4205572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63</a:t>
            </a:fld>
            <a:endParaRPr lang="en-US" smtClean="0"/>
          </a:p>
        </p:txBody>
      </p:sp>
    </p:spTree>
    <p:extLst>
      <p:ext uri="{BB962C8B-B14F-4D97-AF65-F5344CB8AC3E}">
        <p14:creationId xmlns:p14="http://schemas.microsoft.com/office/powerpoint/2010/main" val="9368335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64</a:t>
            </a:fld>
            <a:endParaRPr lang="en-US" smtClean="0"/>
          </a:p>
        </p:txBody>
      </p:sp>
    </p:spTree>
    <p:extLst>
      <p:ext uri="{BB962C8B-B14F-4D97-AF65-F5344CB8AC3E}">
        <p14:creationId xmlns:p14="http://schemas.microsoft.com/office/powerpoint/2010/main" val="121481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65</a:t>
            </a:fld>
            <a:endParaRPr lang="en-US" smtClean="0"/>
          </a:p>
        </p:txBody>
      </p:sp>
    </p:spTree>
    <p:extLst>
      <p:ext uri="{BB962C8B-B14F-4D97-AF65-F5344CB8AC3E}">
        <p14:creationId xmlns:p14="http://schemas.microsoft.com/office/powerpoint/2010/main" val="1633131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66</a:t>
            </a:fld>
            <a:endParaRPr lang="en-US" smtClean="0"/>
          </a:p>
        </p:txBody>
      </p:sp>
    </p:spTree>
    <p:extLst>
      <p:ext uri="{BB962C8B-B14F-4D97-AF65-F5344CB8AC3E}">
        <p14:creationId xmlns:p14="http://schemas.microsoft.com/office/powerpoint/2010/main" val="3193557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67</a:t>
            </a:fld>
            <a:endParaRPr lang="en-US" smtClean="0"/>
          </a:p>
        </p:txBody>
      </p:sp>
    </p:spTree>
    <p:extLst>
      <p:ext uri="{BB962C8B-B14F-4D97-AF65-F5344CB8AC3E}">
        <p14:creationId xmlns:p14="http://schemas.microsoft.com/office/powerpoint/2010/main" val="8498009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68</a:t>
            </a:fld>
            <a:endParaRPr lang="en-US" smtClean="0"/>
          </a:p>
        </p:txBody>
      </p:sp>
    </p:spTree>
    <p:extLst>
      <p:ext uri="{BB962C8B-B14F-4D97-AF65-F5344CB8AC3E}">
        <p14:creationId xmlns:p14="http://schemas.microsoft.com/office/powerpoint/2010/main" val="18378771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69</a:t>
            </a:fld>
            <a:endParaRPr lang="en-US" smtClean="0"/>
          </a:p>
        </p:txBody>
      </p:sp>
    </p:spTree>
    <p:extLst>
      <p:ext uri="{BB962C8B-B14F-4D97-AF65-F5344CB8AC3E}">
        <p14:creationId xmlns:p14="http://schemas.microsoft.com/office/powerpoint/2010/main" val="194342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7</a:t>
            </a:fld>
            <a:endParaRPr lang="en-US" smtClean="0"/>
          </a:p>
        </p:txBody>
      </p:sp>
    </p:spTree>
    <p:extLst>
      <p:ext uri="{BB962C8B-B14F-4D97-AF65-F5344CB8AC3E}">
        <p14:creationId xmlns:p14="http://schemas.microsoft.com/office/powerpoint/2010/main" val="8725779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70</a:t>
            </a:fld>
            <a:endParaRPr lang="en-US" smtClean="0"/>
          </a:p>
        </p:txBody>
      </p:sp>
    </p:spTree>
    <p:extLst>
      <p:ext uri="{BB962C8B-B14F-4D97-AF65-F5344CB8AC3E}">
        <p14:creationId xmlns:p14="http://schemas.microsoft.com/office/powerpoint/2010/main" val="21059447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71</a:t>
            </a:fld>
            <a:endParaRPr lang="en-US" smtClean="0"/>
          </a:p>
        </p:txBody>
      </p:sp>
    </p:spTree>
    <p:extLst>
      <p:ext uri="{BB962C8B-B14F-4D97-AF65-F5344CB8AC3E}">
        <p14:creationId xmlns:p14="http://schemas.microsoft.com/office/powerpoint/2010/main" val="19354606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72</a:t>
            </a:fld>
            <a:endParaRPr lang="en-US" smtClean="0"/>
          </a:p>
        </p:txBody>
      </p:sp>
    </p:spTree>
    <p:extLst>
      <p:ext uri="{BB962C8B-B14F-4D97-AF65-F5344CB8AC3E}">
        <p14:creationId xmlns:p14="http://schemas.microsoft.com/office/powerpoint/2010/main" val="13524610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73</a:t>
            </a:fld>
            <a:endParaRPr lang="en-US" smtClean="0"/>
          </a:p>
        </p:txBody>
      </p:sp>
    </p:spTree>
    <p:extLst>
      <p:ext uri="{BB962C8B-B14F-4D97-AF65-F5344CB8AC3E}">
        <p14:creationId xmlns:p14="http://schemas.microsoft.com/office/powerpoint/2010/main" val="18466197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74</a:t>
            </a:fld>
            <a:endParaRPr lang="en-US" smtClean="0"/>
          </a:p>
        </p:txBody>
      </p:sp>
    </p:spTree>
    <p:extLst>
      <p:ext uri="{BB962C8B-B14F-4D97-AF65-F5344CB8AC3E}">
        <p14:creationId xmlns:p14="http://schemas.microsoft.com/office/powerpoint/2010/main" val="70500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8</a:t>
            </a:fld>
            <a:endParaRPr lang="en-US" smtClean="0"/>
          </a:p>
        </p:txBody>
      </p:sp>
    </p:spTree>
    <p:extLst>
      <p:ext uri="{BB962C8B-B14F-4D97-AF65-F5344CB8AC3E}">
        <p14:creationId xmlns:p14="http://schemas.microsoft.com/office/powerpoint/2010/main" val="1125140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9</a:t>
            </a:fld>
            <a:endParaRPr lang="en-US" smtClean="0"/>
          </a:p>
        </p:txBody>
      </p:sp>
    </p:spTree>
    <p:extLst>
      <p:ext uri="{BB962C8B-B14F-4D97-AF65-F5344CB8AC3E}">
        <p14:creationId xmlns:p14="http://schemas.microsoft.com/office/powerpoint/2010/main" val="163860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AAE63FC-551D-8148-9F1E-9EAC05F72F07}" type="datetimeFigureOut">
              <a:rPr lang="en-US" smtClean="0"/>
              <a:pPr/>
              <a:t>7/4/17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AE63FC-551D-8148-9F1E-9EAC05F72F07}" type="datetimeFigureOut">
              <a:rPr lang="en-US" smtClean="0"/>
              <a:pPr/>
              <a:t>7/4/17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AE63FC-551D-8148-9F1E-9EAC05F72F07}" type="datetimeFigureOut">
              <a:rPr lang="en-US" smtClean="0"/>
              <a:pPr/>
              <a:t>7/4/17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AE63FC-551D-8148-9F1E-9EAC05F72F07}" type="datetimeFigureOut">
              <a:rPr lang="en-US" smtClean="0"/>
              <a:pPr/>
              <a:t>7/4/17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AE63FC-551D-8148-9F1E-9EAC05F72F07}" type="datetimeFigureOut">
              <a:rPr lang="en-US" smtClean="0"/>
              <a:pPr/>
              <a:t>7/4/17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AE63FC-551D-8148-9F1E-9EAC05F72F07}" type="datetimeFigureOut">
              <a:rPr lang="en-US" smtClean="0"/>
              <a:pPr/>
              <a:t>7/4/17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AE63FC-551D-8148-9F1E-9EAC05F72F07}" type="datetimeFigureOut">
              <a:rPr lang="en-US" smtClean="0"/>
              <a:pPr/>
              <a:t>7/4/17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AE63FC-551D-8148-9F1E-9EAC05F72F07}" type="datetimeFigureOut">
              <a:rPr lang="en-US" smtClean="0"/>
              <a:pPr/>
              <a:t>7/4/17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E63FC-551D-8148-9F1E-9EAC05F72F07}" type="datetimeFigureOut">
              <a:rPr lang="en-US" smtClean="0"/>
              <a:pPr/>
              <a:t>7/4/17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E63FC-551D-8148-9F1E-9EAC05F72F07}" type="datetimeFigureOut">
              <a:rPr lang="en-US" smtClean="0"/>
              <a:pPr/>
              <a:t>7/4/17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E63FC-551D-8148-9F1E-9EAC05F72F07}" type="datetimeFigureOut">
              <a:rPr lang="en-US" smtClean="0"/>
              <a:pPr/>
              <a:t>7/4/17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E63FC-551D-8148-9F1E-9EAC05F72F07}" type="datetimeFigureOut">
              <a:rPr lang="en-US" smtClean="0"/>
              <a:pPr/>
              <a:t>7/4/17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74493-DEC7-5C4D-8D46-43C9FC98E6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b="1" kern="1200">
          <a:solidFill>
            <a:schemeClr val="bg1"/>
          </a:solidFill>
          <a:effectLst/>
          <a:latin typeface="Arial"/>
          <a:ea typeface="+mj-ea"/>
          <a:cs typeface="Arial"/>
        </a:defRPr>
      </a:lvl1pPr>
    </p:titleStyle>
    <p:bodyStyle>
      <a:lvl1pPr marL="342900" indent="-342900" algn="l" defTabSz="457200" rtl="0" eaLnBrk="1" latinLnBrk="0" hangingPunct="1">
        <a:spcBef>
          <a:spcPct val="20000"/>
        </a:spcBef>
        <a:buClr>
          <a:schemeClr val="tx2">
            <a:lumMod val="40000"/>
            <a:lumOff val="60000"/>
          </a:schemeClr>
        </a:buClr>
        <a:buFont typeface="Arial"/>
        <a:buChar char="•"/>
        <a:defRPr sz="3200" b="1" kern="1200">
          <a:solidFill>
            <a:schemeClr val="bg1"/>
          </a:solidFill>
          <a:effectLst/>
          <a:latin typeface="Arial"/>
          <a:ea typeface="+mn-ea"/>
          <a:cs typeface="Arial"/>
        </a:defRPr>
      </a:lvl1pPr>
      <a:lvl2pPr marL="742950" indent="-285750" algn="l" defTabSz="457200" rtl="0" eaLnBrk="1" latinLnBrk="0" hangingPunct="1">
        <a:spcBef>
          <a:spcPct val="20000"/>
        </a:spcBef>
        <a:buClr>
          <a:schemeClr val="tx2">
            <a:lumMod val="40000"/>
            <a:lumOff val="60000"/>
          </a:schemeClr>
        </a:buClr>
        <a:buFont typeface="Arial"/>
        <a:buChar char="–"/>
        <a:defRPr sz="2800" b="1" kern="1200">
          <a:solidFill>
            <a:schemeClr val="bg1"/>
          </a:solidFill>
          <a:effectLst/>
          <a:latin typeface="Arial"/>
          <a:ea typeface="+mn-ea"/>
          <a:cs typeface="Arial"/>
        </a:defRPr>
      </a:lvl2pPr>
      <a:lvl3pPr marL="1143000" indent="-228600" algn="l" defTabSz="457200" rtl="0" eaLnBrk="1" latinLnBrk="0" hangingPunct="1">
        <a:spcBef>
          <a:spcPct val="20000"/>
        </a:spcBef>
        <a:buClr>
          <a:schemeClr val="tx2">
            <a:lumMod val="40000"/>
            <a:lumOff val="60000"/>
          </a:schemeClr>
        </a:buClr>
        <a:buFont typeface="Arial"/>
        <a:buChar char="•"/>
        <a:defRPr sz="2400" b="1" kern="1200">
          <a:solidFill>
            <a:schemeClr val="bg1"/>
          </a:solidFill>
          <a:effectLst/>
          <a:latin typeface="Arial"/>
          <a:ea typeface="+mn-ea"/>
          <a:cs typeface="Arial"/>
        </a:defRPr>
      </a:lvl3pPr>
      <a:lvl4pPr marL="1600200" indent="-228600" algn="l" defTabSz="457200" rtl="0" eaLnBrk="1" latinLnBrk="0" hangingPunct="1">
        <a:spcBef>
          <a:spcPct val="20000"/>
        </a:spcBef>
        <a:buClr>
          <a:schemeClr val="tx2">
            <a:lumMod val="40000"/>
            <a:lumOff val="60000"/>
          </a:schemeClr>
        </a:buClr>
        <a:buFont typeface="Arial"/>
        <a:buChar char="–"/>
        <a:defRPr sz="2000" b="1" kern="1200">
          <a:solidFill>
            <a:schemeClr val="bg1"/>
          </a:solidFill>
          <a:effectLst/>
          <a:latin typeface="Arial"/>
          <a:ea typeface="+mn-ea"/>
          <a:cs typeface="Arial"/>
        </a:defRPr>
      </a:lvl4pPr>
      <a:lvl5pPr marL="2057400" indent="-228600" algn="l" defTabSz="457200" rtl="0" eaLnBrk="1" latinLnBrk="0" hangingPunct="1">
        <a:spcBef>
          <a:spcPct val="20000"/>
        </a:spcBef>
        <a:buClr>
          <a:schemeClr val="tx2">
            <a:lumMod val="40000"/>
            <a:lumOff val="60000"/>
          </a:schemeClr>
        </a:buClr>
        <a:buFont typeface="Arial"/>
        <a:buChar char="»"/>
        <a:defRPr sz="2000" b="1" kern="1200">
          <a:solidFill>
            <a:schemeClr val="bg1"/>
          </a:solidFill>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11.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12.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13.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15.png"/><Relationship Id="rId16" Type="http://schemas.openxmlformats.org/officeDocument/2006/relationships/image" Target="../media/image18.png"/><Relationship Id="rId1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14.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15.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16.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17.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18.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19.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2.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20.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21.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22.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23.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24.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25.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26.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27.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28.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29.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3.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30.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31.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32.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33.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34.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35.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36.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37.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38.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39.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4.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40.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41.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42.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43.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44.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45.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46.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47.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48.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49.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5.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50.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6.png"/><Relationship Id="rId1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51.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52.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53.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54.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55.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56.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57.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58.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59.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6.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60.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61.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62.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63.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64.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65.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66.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67.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68.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69.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7.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70.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71.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72.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73.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74.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8.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9.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4232" y="1561845"/>
            <a:ext cx="5640404" cy="1200329"/>
          </a:xfrm>
          <a:prstGeom prst="rect">
            <a:avLst/>
          </a:prstGeom>
          <a:noFill/>
        </p:spPr>
        <p:txBody>
          <a:bodyPr wrap="square" rtlCol="0">
            <a:spAutoFit/>
          </a:bodyPr>
          <a:lstStyle/>
          <a:p>
            <a:r>
              <a:rPr lang="en-US" sz="7200" b="1" dirty="0" smtClean="0">
                <a:solidFill>
                  <a:schemeClr val="bg1"/>
                </a:solidFill>
                <a:latin typeface="Times New Roman" pitchFamily="18" charset="0"/>
                <a:cs typeface="Times New Roman" pitchFamily="18" charset="0"/>
              </a:rPr>
              <a:t>EKIN 5507</a:t>
            </a:r>
            <a:endParaRPr lang="en-US" sz="7200" b="1" dirty="0">
              <a:solidFill>
                <a:schemeClr val="bg1"/>
              </a:solidFill>
              <a:latin typeface="Times New Roman" pitchFamily="18" charset="0"/>
              <a:cs typeface="Times New Roman" pitchFamily="18" charset="0"/>
            </a:endParaRPr>
          </a:p>
        </p:txBody>
      </p:sp>
      <p:sp>
        <p:nvSpPr>
          <p:cNvPr id="4" name="TextBox 3"/>
          <p:cNvSpPr txBox="1"/>
          <p:nvPr/>
        </p:nvSpPr>
        <p:spPr>
          <a:xfrm>
            <a:off x="2914064" y="2527827"/>
            <a:ext cx="5397910" cy="353943"/>
          </a:xfrm>
          <a:prstGeom prst="rect">
            <a:avLst/>
          </a:prstGeom>
          <a:noFill/>
        </p:spPr>
        <p:txBody>
          <a:bodyPr wrap="square" rtlCol="0">
            <a:spAutoFit/>
          </a:bodyPr>
          <a:lstStyle/>
          <a:p>
            <a:r>
              <a:rPr lang="en-US" sz="1700" b="1" dirty="0" smtClean="0">
                <a:latin typeface="Times New Roman" pitchFamily="18" charset="0"/>
                <a:cs typeface="Times New Roman" pitchFamily="18" charset="0"/>
              </a:rPr>
              <a:t>Exercise Prescription for Special Populations</a:t>
            </a:r>
            <a:endParaRPr lang="en-US" sz="1700" b="1" dirty="0">
              <a:latin typeface="Times New Roman" pitchFamily="18" charset="0"/>
              <a:cs typeface="Times New Roman" pitchFamily="18" charset="0"/>
            </a:endParaRPr>
          </a:p>
        </p:txBody>
      </p:sp>
      <p:pic>
        <p:nvPicPr>
          <p:cNvPr id="2" name="Picture 1" descr="st.gif"/>
          <p:cNvPicPr>
            <a:picLocks noChangeAspect="1"/>
          </p:cNvPicPr>
          <p:nvPr/>
        </p:nvPicPr>
        <p:blipFill>
          <a:blip r:embed="rId3"/>
          <a:stretch>
            <a:fillRect/>
          </a:stretch>
        </p:blipFill>
        <p:spPr>
          <a:xfrm>
            <a:off x="848932" y="1247766"/>
            <a:ext cx="2055300" cy="2062061"/>
          </a:xfrm>
          <a:prstGeom prst="rect">
            <a:avLst/>
          </a:prstGeom>
        </p:spPr>
      </p:pic>
      <p:sp>
        <p:nvSpPr>
          <p:cNvPr id="5" name="TextBox 4"/>
          <p:cNvSpPr txBox="1"/>
          <p:nvPr/>
        </p:nvSpPr>
        <p:spPr>
          <a:xfrm>
            <a:off x="1938326" y="2806725"/>
            <a:ext cx="5397910" cy="923330"/>
          </a:xfrm>
          <a:prstGeom prst="rect">
            <a:avLst/>
          </a:prstGeom>
          <a:noFill/>
        </p:spPr>
        <p:txBody>
          <a:bodyPr wrap="square" rtlCol="0">
            <a:spAutoFit/>
          </a:bodyPr>
          <a:lstStyle/>
          <a:p>
            <a:r>
              <a:rPr lang="en-US" b="1" dirty="0" smtClean="0">
                <a:solidFill>
                  <a:schemeClr val="bg1"/>
                </a:solidFill>
                <a:latin typeface="Times New Roman" pitchFamily="18" charset="0"/>
                <a:cs typeface="Times New Roman" pitchFamily="18" charset="0"/>
              </a:rPr>
              <a:t>                 HAPI Case Study | March 28, 2013</a:t>
            </a:r>
          </a:p>
          <a:p>
            <a:r>
              <a:rPr lang="en-US" b="1" dirty="0" smtClean="0">
                <a:latin typeface="Times New Roman" pitchFamily="18" charset="0"/>
                <a:cs typeface="Times New Roman" pitchFamily="18" charset="0"/>
              </a:rPr>
              <a:t>                 </a:t>
            </a:r>
          </a:p>
          <a:p>
            <a:r>
              <a:rPr lang="en-US" b="1" dirty="0" smtClean="0">
                <a:latin typeface="Times New Roman" pitchFamily="18" charset="0"/>
                <a:cs typeface="Times New Roman" pitchFamily="18" charset="0"/>
              </a:rPr>
              <a:t>		 Courtney Jensen | </a:t>
            </a:r>
            <a:r>
              <a:rPr lang="en-US" b="1" dirty="0" smtClean="0">
                <a:latin typeface="Times New Roman" pitchFamily="18" charset="0"/>
                <a:cs typeface="Times New Roman" pitchFamily="18" charset="0"/>
              </a:rPr>
              <a:t>Kinesiology</a:t>
            </a:r>
            <a:endParaRPr lang="en-US"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293-295</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88153" y="133956"/>
            <a:ext cx="5092860" cy="5186035"/>
          </a:xfrm>
          <a:prstGeom prst="rect">
            <a:avLst/>
          </a:prstGeom>
          <a:noFill/>
        </p:spPr>
        <p:txBody>
          <a:bodyPr wrap="square" rtlCol="0">
            <a:spAutoFit/>
          </a:bodyPr>
          <a:lstStyle/>
          <a:p>
            <a:pPr marL="285750" indent="-285750">
              <a:buFont typeface="Arial" pitchFamily="34" charset="0"/>
              <a:buChar char="•"/>
            </a:pPr>
            <a:r>
              <a:rPr lang="en-US" dirty="0">
                <a:latin typeface="Times New Roman" pitchFamily="18" charset="0"/>
                <a:cs typeface="Times New Roman" pitchFamily="18" charset="0"/>
              </a:rPr>
              <a:t>Contact </a:t>
            </a:r>
            <a:r>
              <a:rPr lang="en-US" dirty="0" smtClean="0">
                <a:latin typeface="Times New Roman" pitchFamily="18" charset="0"/>
                <a:cs typeface="Times New Roman" pitchFamily="18" charset="0"/>
              </a:rPr>
              <a:t>or otherwise high-risk </a:t>
            </a:r>
            <a:r>
              <a:rPr lang="en-US" dirty="0">
                <a:latin typeface="Times New Roman" pitchFamily="18" charset="0"/>
                <a:cs typeface="Times New Roman" pitchFamily="18" charset="0"/>
              </a:rPr>
              <a:t>activities (</a:t>
            </a:r>
            <a:r>
              <a:rPr lang="en-US" i="1" dirty="0">
                <a:latin typeface="Times New Roman" pitchFamily="18" charset="0"/>
                <a:cs typeface="Times New Roman" pitchFamily="18" charset="0"/>
              </a:rPr>
              <a:t>e.g., </a:t>
            </a:r>
            <a:r>
              <a:rPr lang="en-US" dirty="0">
                <a:latin typeface="Times New Roman" pitchFamily="18" charset="0"/>
                <a:cs typeface="Times New Roman" pitchFamily="18" charset="0"/>
              </a:rPr>
              <a:t>skateboarding) should be avoided due to risk of </a:t>
            </a:r>
            <a:r>
              <a:rPr lang="en-US" dirty="0" smtClean="0">
                <a:latin typeface="Times New Roman" pitchFamily="18" charset="0"/>
                <a:cs typeface="Times New Roman" pitchFamily="18" charset="0"/>
              </a:rPr>
              <a:t>bleeding</a:t>
            </a:r>
            <a:endParaRPr lang="en-US" dirty="0">
              <a:latin typeface="Times New Roman" pitchFamily="18" charset="0"/>
              <a:cs typeface="Times New Roman" pitchFamily="18" charset="0"/>
            </a:endParaRPr>
          </a:p>
          <a:p>
            <a:pPr marL="285750" indent="-285750">
              <a:buFont typeface="Arial" pitchFamily="34" charset="0"/>
              <a:buChar char="•"/>
            </a:pPr>
            <a:endParaRPr lang="en-US" sz="1000" dirty="0" smtClean="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Osteopenia is common; if present, weight-bearing activities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should be included</a:t>
            </a:r>
          </a:p>
          <a:p>
            <a:pPr marL="285750" indent="-285750">
              <a:buFont typeface="Arial" pitchFamily="34" charset="0"/>
              <a:buChar char="•"/>
            </a:pPr>
            <a:endParaRPr lang="en-US" sz="1000" dirty="0">
              <a:latin typeface="Times New Roman" pitchFamily="18" charset="0"/>
              <a:cs typeface="Times New Roman" pitchFamily="18" charset="0"/>
            </a:endParaRPr>
          </a:p>
          <a:p>
            <a:pPr marL="285750" indent="-285750">
              <a:buFont typeface="Arial" pitchFamily="34" charset="0"/>
              <a:buChar char="•"/>
            </a:pPr>
            <a:r>
              <a:rPr lang="en-US" dirty="0">
                <a:latin typeface="Times New Roman" pitchFamily="18" charset="0"/>
                <a:cs typeface="Times New Roman" pitchFamily="18" charset="0"/>
              </a:rPr>
              <a:t>Variability of health/capacity </a:t>
            </a:r>
            <a:r>
              <a:rPr lang="en-US" dirty="0" smtClean="0">
                <a:latin typeface="Times New Roman" pitchFamily="18" charset="0"/>
                <a:cs typeface="Times New Roman" pitchFamily="18" charset="0"/>
              </a:rPr>
              <a:t>is often </a:t>
            </a:r>
            <a:r>
              <a:rPr lang="en-US" dirty="0">
                <a:latin typeface="Times New Roman" pitchFamily="18" charset="0"/>
                <a:cs typeface="Times New Roman" pitchFamily="18" charset="0"/>
              </a:rPr>
              <a:t>high, so  choice of exercises might reflect day-to-day state more than chronic </a:t>
            </a:r>
            <a:r>
              <a:rPr lang="en-US" dirty="0" smtClean="0">
                <a:latin typeface="Times New Roman" pitchFamily="18" charset="0"/>
                <a:cs typeface="Times New Roman" pitchFamily="18" charset="0"/>
              </a:rPr>
              <a:t>health</a:t>
            </a:r>
            <a:endParaRPr lang="en-US"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If asymptomatic, the </a:t>
            </a:r>
            <a:r>
              <a:rPr lang="en-US" i="1" dirty="0" smtClean="0">
                <a:latin typeface="Times New Roman" pitchFamily="18" charset="0"/>
                <a:cs typeface="Times New Roman" pitchFamily="18" charset="0"/>
              </a:rPr>
              <a:t>ACSM </a:t>
            </a:r>
            <a:r>
              <a:rPr lang="en-US" i="1" dirty="0">
                <a:latin typeface="Times New Roman" pitchFamily="18" charset="0"/>
                <a:cs typeface="Times New Roman" pitchFamily="18" charset="0"/>
              </a:rPr>
              <a:t>Guidelines </a:t>
            </a:r>
            <a:r>
              <a:rPr lang="en-US" dirty="0">
                <a:latin typeface="Times New Roman" pitchFamily="18" charset="0"/>
                <a:cs typeface="Times New Roman" pitchFamily="18" charset="0"/>
              </a:rPr>
              <a:t>for healthy individuals </a:t>
            </a:r>
            <a:r>
              <a:rPr lang="en-US" dirty="0" smtClean="0">
                <a:latin typeface="Times New Roman" pitchFamily="18" charset="0"/>
                <a:cs typeface="Times New Roman" pitchFamily="18" charset="0"/>
              </a:rPr>
              <a:t>should be used</a:t>
            </a:r>
          </a:p>
          <a:p>
            <a:pPr marL="285750" indent="-285750">
              <a:buFont typeface="Arial" pitchFamily="34" charset="0"/>
              <a:buChar char="•"/>
            </a:pPr>
            <a:endParaRPr lang="en-US" sz="1000" dirty="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If symptomatic, the chosen exercises should enable supervision</a:t>
            </a:r>
          </a:p>
          <a:p>
            <a:pPr marL="285750" indent="-285750">
              <a:buFont typeface="Arial" pitchFamily="34" charset="0"/>
              <a:buChar char="•"/>
            </a:pPr>
            <a:endParaRPr lang="en-US" sz="1000" dirty="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Due to the increased prevalence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cardiovascular impairment/dysfunction, choice </a:t>
            </a:r>
            <a:r>
              <a:rPr lang="en-US" dirty="0">
                <a:latin typeface="Times New Roman" pitchFamily="18" charset="0"/>
                <a:cs typeface="Times New Roman" pitchFamily="18" charset="0"/>
              </a:rPr>
              <a:t>of exercise should </a:t>
            </a:r>
            <a:r>
              <a:rPr lang="en-US" dirty="0" smtClean="0">
                <a:latin typeface="Times New Roman" pitchFamily="18" charset="0"/>
                <a:cs typeface="Times New Roman" pitchFamily="18" charset="0"/>
              </a:rPr>
              <a:t>enable appropriate periodic monitoring</a:t>
            </a:r>
          </a:p>
          <a:p>
            <a:endParaRPr lang="en-US" sz="11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841613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293-295</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88153" y="133956"/>
            <a:ext cx="5092860" cy="6370975"/>
          </a:xfrm>
          <a:prstGeom prst="rect">
            <a:avLst/>
          </a:prstGeom>
          <a:noFill/>
        </p:spPr>
        <p:txBody>
          <a:bodyPr wrap="square" rtlCol="0">
            <a:spAutoFit/>
          </a:bodyPr>
          <a:lstStyle/>
          <a:p>
            <a:pPr marL="285750" indent="-285750">
              <a:buFont typeface="Arial" pitchFamily="34" charset="0"/>
              <a:buChar char="•"/>
            </a:pPr>
            <a:r>
              <a:rPr lang="en-US" dirty="0">
                <a:latin typeface="Times New Roman" pitchFamily="18" charset="0"/>
                <a:cs typeface="Times New Roman" pitchFamily="18" charset="0"/>
              </a:rPr>
              <a:t>Contact </a:t>
            </a:r>
            <a:r>
              <a:rPr lang="en-US" dirty="0" smtClean="0">
                <a:latin typeface="Times New Roman" pitchFamily="18" charset="0"/>
                <a:cs typeface="Times New Roman" pitchFamily="18" charset="0"/>
              </a:rPr>
              <a:t>or otherwise high-risk </a:t>
            </a:r>
            <a:r>
              <a:rPr lang="en-US" dirty="0">
                <a:latin typeface="Times New Roman" pitchFamily="18" charset="0"/>
                <a:cs typeface="Times New Roman" pitchFamily="18" charset="0"/>
              </a:rPr>
              <a:t>activities (</a:t>
            </a:r>
            <a:r>
              <a:rPr lang="en-US" i="1" dirty="0">
                <a:latin typeface="Times New Roman" pitchFamily="18" charset="0"/>
                <a:cs typeface="Times New Roman" pitchFamily="18" charset="0"/>
              </a:rPr>
              <a:t>e.g., </a:t>
            </a:r>
            <a:r>
              <a:rPr lang="en-US" dirty="0">
                <a:latin typeface="Times New Roman" pitchFamily="18" charset="0"/>
                <a:cs typeface="Times New Roman" pitchFamily="18" charset="0"/>
              </a:rPr>
              <a:t>skateboarding) should be avoided due to risk of </a:t>
            </a:r>
            <a:r>
              <a:rPr lang="en-US" dirty="0" smtClean="0">
                <a:latin typeface="Times New Roman" pitchFamily="18" charset="0"/>
                <a:cs typeface="Times New Roman" pitchFamily="18" charset="0"/>
              </a:rPr>
              <a:t>bleeding</a:t>
            </a:r>
            <a:endParaRPr lang="en-US" dirty="0">
              <a:latin typeface="Times New Roman" pitchFamily="18" charset="0"/>
              <a:cs typeface="Times New Roman" pitchFamily="18" charset="0"/>
            </a:endParaRPr>
          </a:p>
          <a:p>
            <a:pPr marL="285750" indent="-285750">
              <a:buFont typeface="Arial" pitchFamily="34" charset="0"/>
              <a:buChar char="•"/>
            </a:pPr>
            <a:endParaRPr lang="en-US" sz="1000" dirty="0" smtClean="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Osteopenia is common; if present, weight-bearing activities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should be included</a:t>
            </a:r>
          </a:p>
          <a:p>
            <a:pPr marL="285750" indent="-285750">
              <a:buFont typeface="Arial" pitchFamily="34" charset="0"/>
              <a:buChar char="•"/>
            </a:pPr>
            <a:endParaRPr lang="en-US" sz="1000" dirty="0">
              <a:latin typeface="Times New Roman" pitchFamily="18" charset="0"/>
              <a:cs typeface="Times New Roman" pitchFamily="18" charset="0"/>
            </a:endParaRPr>
          </a:p>
          <a:p>
            <a:pPr marL="285750" indent="-285750">
              <a:buFont typeface="Arial" pitchFamily="34" charset="0"/>
              <a:buChar char="•"/>
            </a:pPr>
            <a:r>
              <a:rPr lang="en-US" dirty="0">
                <a:latin typeface="Times New Roman" pitchFamily="18" charset="0"/>
                <a:cs typeface="Times New Roman" pitchFamily="18" charset="0"/>
              </a:rPr>
              <a:t>Variability of health/capacity </a:t>
            </a:r>
            <a:r>
              <a:rPr lang="en-US" dirty="0" smtClean="0">
                <a:latin typeface="Times New Roman" pitchFamily="18" charset="0"/>
                <a:cs typeface="Times New Roman" pitchFamily="18" charset="0"/>
              </a:rPr>
              <a:t>is often </a:t>
            </a:r>
            <a:r>
              <a:rPr lang="en-US" dirty="0">
                <a:latin typeface="Times New Roman" pitchFamily="18" charset="0"/>
                <a:cs typeface="Times New Roman" pitchFamily="18" charset="0"/>
              </a:rPr>
              <a:t>high, so  choice of exercises might reflect day-to-day state more than chronic </a:t>
            </a:r>
            <a:r>
              <a:rPr lang="en-US" dirty="0" smtClean="0">
                <a:latin typeface="Times New Roman" pitchFamily="18" charset="0"/>
                <a:cs typeface="Times New Roman" pitchFamily="18" charset="0"/>
              </a:rPr>
              <a:t>health</a:t>
            </a:r>
            <a:endParaRPr lang="en-US"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If asymptomatic, the </a:t>
            </a:r>
            <a:r>
              <a:rPr lang="en-US" i="1" dirty="0" smtClean="0">
                <a:latin typeface="Times New Roman" pitchFamily="18" charset="0"/>
                <a:cs typeface="Times New Roman" pitchFamily="18" charset="0"/>
              </a:rPr>
              <a:t>ACSM </a:t>
            </a:r>
            <a:r>
              <a:rPr lang="en-US" i="1" dirty="0">
                <a:latin typeface="Times New Roman" pitchFamily="18" charset="0"/>
                <a:cs typeface="Times New Roman" pitchFamily="18" charset="0"/>
              </a:rPr>
              <a:t>Guidelines </a:t>
            </a:r>
            <a:r>
              <a:rPr lang="en-US" dirty="0">
                <a:latin typeface="Times New Roman" pitchFamily="18" charset="0"/>
                <a:cs typeface="Times New Roman" pitchFamily="18" charset="0"/>
              </a:rPr>
              <a:t>for healthy individuals </a:t>
            </a:r>
            <a:r>
              <a:rPr lang="en-US" dirty="0" smtClean="0">
                <a:latin typeface="Times New Roman" pitchFamily="18" charset="0"/>
                <a:cs typeface="Times New Roman" pitchFamily="18" charset="0"/>
              </a:rPr>
              <a:t>should be used</a:t>
            </a:r>
          </a:p>
          <a:p>
            <a:pPr marL="285750" indent="-285750">
              <a:buFont typeface="Arial" pitchFamily="34" charset="0"/>
              <a:buChar char="•"/>
            </a:pPr>
            <a:endParaRPr lang="en-US" sz="1000" dirty="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If symptomatic, the chosen exercises should enable supervision</a:t>
            </a:r>
          </a:p>
          <a:p>
            <a:pPr marL="285750" indent="-285750">
              <a:buFont typeface="Arial" pitchFamily="34" charset="0"/>
              <a:buChar char="•"/>
            </a:pPr>
            <a:endParaRPr lang="en-US" sz="1000" dirty="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Due to the increased prevalence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cardiovascular impairment/dysfunction, choice </a:t>
            </a:r>
            <a:r>
              <a:rPr lang="en-US" dirty="0">
                <a:latin typeface="Times New Roman" pitchFamily="18" charset="0"/>
                <a:cs typeface="Times New Roman" pitchFamily="18" charset="0"/>
              </a:rPr>
              <a:t>of exercise should </a:t>
            </a:r>
            <a:r>
              <a:rPr lang="en-US" dirty="0" smtClean="0">
                <a:latin typeface="Times New Roman" pitchFamily="18" charset="0"/>
                <a:cs typeface="Times New Roman" pitchFamily="18" charset="0"/>
              </a:rPr>
              <a:t>enable appropriate periodic monitoring</a:t>
            </a:r>
          </a:p>
          <a:p>
            <a:pPr marL="285750" indent="-285750">
              <a:buFont typeface="Arial" pitchFamily="34" charset="0"/>
              <a:buChar char="•"/>
            </a:pPr>
            <a:endParaRPr lang="en-US" sz="1000" dirty="0" smtClean="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There is a high incidence of peripheral neuropathy, which may require adjustments to be made to the type of exercises</a:t>
            </a:r>
          </a:p>
          <a:p>
            <a:endParaRPr lang="en-US" sz="11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097085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178, 182</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88153" y="133956"/>
            <a:ext cx="5092860" cy="646331"/>
          </a:xfrm>
          <a:prstGeom prst="rect">
            <a:avLst/>
          </a:prstGeom>
          <a:noFill/>
        </p:spPr>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If asymptomatic, the </a:t>
            </a:r>
            <a:r>
              <a:rPr lang="en-US" i="1" dirty="0" smtClean="0">
                <a:latin typeface="Times New Roman" pitchFamily="18" charset="0"/>
                <a:cs typeface="Times New Roman" pitchFamily="18" charset="0"/>
              </a:rPr>
              <a:t>ACSM </a:t>
            </a:r>
            <a:r>
              <a:rPr lang="en-US" i="1" dirty="0">
                <a:latin typeface="Times New Roman" pitchFamily="18" charset="0"/>
                <a:cs typeface="Times New Roman" pitchFamily="18" charset="0"/>
              </a:rPr>
              <a:t>Guidelines </a:t>
            </a:r>
            <a:r>
              <a:rPr lang="en-US" dirty="0">
                <a:latin typeface="Times New Roman" pitchFamily="18" charset="0"/>
                <a:cs typeface="Times New Roman" pitchFamily="18" charset="0"/>
              </a:rPr>
              <a:t>for healthy individuals </a:t>
            </a:r>
            <a:r>
              <a:rPr lang="en-US" dirty="0" smtClean="0">
                <a:latin typeface="Times New Roman" pitchFamily="18" charset="0"/>
                <a:cs typeface="Times New Roman" pitchFamily="18" charset="0"/>
              </a:rPr>
              <a:t>should be used</a:t>
            </a:r>
          </a:p>
        </p:txBody>
      </p:sp>
      <p:pic>
        <p:nvPicPr>
          <p:cNvPr id="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05963" y="983847"/>
            <a:ext cx="4846643" cy="301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71238" y="4245728"/>
            <a:ext cx="4881368" cy="1455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33694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pg.188, 189</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88153" y="133956"/>
            <a:ext cx="5092860" cy="646331"/>
          </a:xfrm>
          <a:prstGeom prst="rect">
            <a:avLst/>
          </a:prstGeom>
          <a:noFill/>
        </p:spPr>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If asymptomatic, the </a:t>
            </a:r>
            <a:r>
              <a:rPr lang="en-US" i="1" dirty="0" smtClean="0">
                <a:latin typeface="Times New Roman" pitchFamily="18" charset="0"/>
                <a:cs typeface="Times New Roman" pitchFamily="18" charset="0"/>
              </a:rPr>
              <a:t>ACSM </a:t>
            </a:r>
            <a:r>
              <a:rPr lang="en-US" i="1" dirty="0">
                <a:latin typeface="Times New Roman" pitchFamily="18" charset="0"/>
                <a:cs typeface="Times New Roman" pitchFamily="18" charset="0"/>
              </a:rPr>
              <a:t>Guidelines </a:t>
            </a:r>
            <a:r>
              <a:rPr lang="en-US" dirty="0">
                <a:latin typeface="Times New Roman" pitchFamily="18" charset="0"/>
                <a:cs typeface="Times New Roman" pitchFamily="18" charset="0"/>
              </a:rPr>
              <a:t>for healthy individuals </a:t>
            </a:r>
            <a:r>
              <a:rPr lang="en-US" dirty="0" smtClean="0">
                <a:latin typeface="Times New Roman" pitchFamily="18" charset="0"/>
                <a:cs typeface="Times New Roman" pitchFamily="18" charset="0"/>
              </a:rPr>
              <a:t>should be used</a:t>
            </a:r>
          </a:p>
        </p:txBody>
      </p:sp>
      <p:pic>
        <p:nvPicPr>
          <p:cNvPr id="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98239" y="938483"/>
            <a:ext cx="4872687" cy="1075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98239" y="2346771"/>
            <a:ext cx="4872687" cy="1649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8792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307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5176"/>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331-334</a:t>
            </a:r>
            <a:endParaRPr lang="en-US" sz="700" b="1" dirty="0">
              <a:solidFill>
                <a:schemeClr val="tx1">
                  <a:lumMod val="50000"/>
                  <a:lumOff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1955262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307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5176"/>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331-334</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07129" y="203406"/>
            <a:ext cx="5254906" cy="992579"/>
          </a:xfrm>
          <a:prstGeom prst="rect">
            <a:avLst/>
          </a:prstGeom>
          <a:noFill/>
        </p:spPr>
        <p:txBody>
          <a:bodyPr wrap="square" rtlCol="0">
            <a:spAutoFit/>
          </a:bodyPr>
          <a:lstStyle/>
          <a:p>
            <a:pPr marL="285750" indent="-285750">
              <a:buFont typeface="Arial" pitchFamily="34" charset="0"/>
              <a:buChar char="•"/>
            </a:pPr>
            <a:r>
              <a:rPr lang="en-US" sz="1600" dirty="0" smtClean="0">
                <a:latin typeface="Times New Roman" pitchFamily="18" charset="0"/>
                <a:cs typeface="Times New Roman" pitchFamily="18" charset="0"/>
              </a:rPr>
              <a:t>Aerobic </a:t>
            </a:r>
            <a:r>
              <a:rPr lang="en-US" sz="1600" dirty="0">
                <a:latin typeface="Times New Roman" pitchFamily="18" charset="0"/>
                <a:cs typeface="Times New Roman" pitchFamily="18" charset="0"/>
              </a:rPr>
              <a:t>activities using large muscle groups </a:t>
            </a:r>
            <a:r>
              <a:rPr lang="en-US" sz="1600" dirty="0" smtClean="0">
                <a:latin typeface="Times New Roman" pitchFamily="18" charset="0"/>
                <a:cs typeface="Times New Roman" pitchFamily="18" charset="0"/>
              </a:rPr>
              <a:t>(e.g., walking, running, cycling, and swimming) are suggested</a:t>
            </a:r>
          </a:p>
          <a:p>
            <a:pPr marL="285750" indent="-285750">
              <a:buFont typeface="Arial" pitchFamily="34" charset="0"/>
              <a:buChar char="•"/>
            </a:pPr>
            <a:endParaRPr lang="en-US" sz="1600" dirty="0">
              <a:latin typeface="Times New Roman" pitchFamily="18" charset="0"/>
              <a:cs typeface="Times New Roman" pitchFamily="18" charset="0"/>
            </a:endParaRPr>
          </a:p>
          <a:p>
            <a:endParaRPr lang="en-US" sz="1050" dirty="0">
              <a:latin typeface="Times New Roman" pitchFamily="18" charset="0"/>
              <a:cs typeface="Times New Roman" pitchFamily="18" charset="0"/>
            </a:endParaRPr>
          </a:p>
        </p:txBody>
      </p:sp>
    </p:spTree>
    <p:extLst>
      <p:ext uri="{BB962C8B-B14F-4D97-AF65-F5344CB8AC3E}">
        <p14:creationId xmlns:p14="http://schemas.microsoft.com/office/powerpoint/2010/main" val="215728033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307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5176"/>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331-334</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07129" y="203406"/>
            <a:ext cx="5254906" cy="1654299"/>
          </a:xfrm>
          <a:prstGeom prst="rect">
            <a:avLst/>
          </a:prstGeom>
          <a:noFill/>
        </p:spPr>
        <p:txBody>
          <a:bodyPr wrap="square" rtlCol="0">
            <a:spAutoFit/>
          </a:bodyPr>
          <a:lstStyle/>
          <a:p>
            <a:pPr marL="285750" indent="-285750">
              <a:buFont typeface="Arial" pitchFamily="34" charset="0"/>
              <a:buChar char="•"/>
            </a:pPr>
            <a:r>
              <a:rPr lang="en-US" sz="1600" dirty="0" smtClean="0">
                <a:latin typeface="Times New Roman" pitchFamily="18" charset="0"/>
                <a:cs typeface="Times New Roman" pitchFamily="18" charset="0"/>
              </a:rPr>
              <a:t>Aerobic </a:t>
            </a:r>
            <a:r>
              <a:rPr lang="en-US" sz="1600" dirty="0">
                <a:latin typeface="Times New Roman" pitchFamily="18" charset="0"/>
                <a:cs typeface="Times New Roman" pitchFamily="18" charset="0"/>
              </a:rPr>
              <a:t>activities using large muscle groups </a:t>
            </a:r>
            <a:r>
              <a:rPr lang="en-US" sz="1600" dirty="0" smtClean="0">
                <a:latin typeface="Times New Roman" pitchFamily="18" charset="0"/>
                <a:cs typeface="Times New Roman" pitchFamily="18" charset="0"/>
              </a:rPr>
              <a:t>(e.g., walking, running, cycling, and swimming) are suggested</a:t>
            </a:r>
          </a:p>
          <a:p>
            <a:pPr marL="285750" indent="-285750">
              <a:buFont typeface="Arial" pitchFamily="34" charset="0"/>
              <a:buChar char="•"/>
            </a:pPr>
            <a:endParaRPr lang="en-US" sz="11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For resistance training and stretching, the </a:t>
            </a:r>
            <a:r>
              <a:rPr lang="en-US" sz="1600" i="1" dirty="0" smtClean="0">
                <a:latin typeface="Times New Roman" pitchFamily="18" charset="0"/>
                <a:cs typeface="Times New Roman" pitchFamily="18" charset="0"/>
              </a:rPr>
              <a:t>ACSM </a:t>
            </a:r>
            <a:r>
              <a:rPr lang="en-US" sz="1600" i="1" dirty="0">
                <a:latin typeface="Times New Roman" pitchFamily="18" charset="0"/>
                <a:cs typeface="Times New Roman" pitchFamily="18" charset="0"/>
              </a:rPr>
              <a:t>Guidelines </a:t>
            </a:r>
            <a:r>
              <a:rPr lang="en-US" sz="1600" dirty="0">
                <a:latin typeface="Times New Roman" pitchFamily="18" charset="0"/>
                <a:cs typeface="Times New Roman" pitchFamily="18" charset="0"/>
              </a:rPr>
              <a:t>for healthy individuals should be </a:t>
            </a:r>
            <a:r>
              <a:rPr lang="en-US" sz="1600" dirty="0" smtClean="0">
                <a:latin typeface="Times New Roman" pitchFamily="18" charset="0"/>
                <a:cs typeface="Times New Roman" pitchFamily="18" charset="0"/>
              </a:rPr>
              <a:t>used</a:t>
            </a:r>
          </a:p>
          <a:p>
            <a:pPr marL="285750" indent="-285750">
              <a:buFont typeface="Arial" pitchFamily="34" charset="0"/>
              <a:buChar char="•"/>
            </a:pPr>
            <a:endParaRPr lang="en-US" sz="1600" dirty="0">
              <a:latin typeface="Times New Roman" pitchFamily="18" charset="0"/>
              <a:cs typeface="Times New Roman" pitchFamily="18" charset="0"/>
            </a:endParaRPr>
          </a:p>
          <a:p>
            <a:endParaRPr lang="en-US" sz="1050" dirty="0">
              <a:latin typeface="Times New Roman" pitchFamily="18" charset="0"/>
              <a:cs typeface="Times New Roman" pitchFamily="18" charset="0"/>
            </a:endParaRPr>
          </a:p>
        </p:txBody>
      </p:sp>
    </p:spTree>
    <p:extLst>
      <p:ext uri="{BB962C8B-B14F-4D97-AF65-F5344CB8AC3E}">
        <p14:creationId xmlns:p14="http://schemas.microsoft.com/office/powerpoint/2010/main" val="22969138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307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5176"/>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331-334</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07129" y="203406"/>
            <a:ext cx="5254906" cy="2316019"/>
          </a:xfrm>
          <a:prstGeom prst="rect">
            <a:avLst/>
          </a:prstGeom>
          <a:noFill/>
        </p:spPr>
        <p:txBody>
          <a:bodyPr wrap="square" rtlCol="0">
            <a:spAutoFit/>
          </a:bodyPr>
          <a:lstStyle/>
          <a:p>
            <a:pPr marL="285750" indent="-285750">
              <a:buFont typeface="Arial" pitchFamily="34" charset="0"/>
              <a:buChar char="•"/>
            </a:pPr>
            <a:r>
              <a:rPr lang="en-US" sz="1600" dirty="0" smtClean="0">
                <a:latin typeface="Times New Roman" pitchFamily="18" charset="0"/>
                <a:cs typeface="Times New Roman" pitchFamily="18" charset="0"/>
              </a:rPr>
              <a:t>Aerobic </a:t>
            </a:r>
            <a:r>
              <a:rPr lang="en-US" sz="1600" dirty="0">
                <a:latin typeface="Times New Roman" pitchFamily="18" charset="0"/>
                <a:cs typeface="Times New Roman" pitchFamily="18" charset="0"/>
              </a:rPr>
              <a:t>activities using large muscle groups </a:t>
            </a:r>
            <a:r>
              <a:rPr lang="en-US" sz="1600" dirty="0" smtClean="0">
                <a:latin typeface="Times New Roman" pitchFamily="18" charset="0"/>
                <a:cs typeface="Times New Roman" pitchFamily="18" charset="0"/>
              </a:rPr>
              <a:t>(e.g., walking, running, cycling, and swimming) are suggested</a:t>
            </a:r>
          </a:p>
          <a:p>
            <a:pPr marL="285750" indent="-285750">
              <a:buFont typeface="Arial" pitchFamily="34" charset="0"/>
              <a:buChar char="•"/>
            </a:pPr>
            <a:endParaRPr lang="en-US" sz="11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For resistance training and stretching, the </a:t>
            </a:r>
            <a:r>
              <a:rPr lang="en-US" sz="1600" i="1" dirty="0" smtClean="0">
                <a:latin typeface="Times New Roman" pitchFamily="18" charset="0"/>
                <a:cs typeface="Times New Roman" pitchFamily="18" charset="0"/>
              </a:rPr>
              <a:t>ACSM </a:t>
            </a:r>
            <a:r>
              <a:rPr lang="en-US" sz="1600" i="1" dirty="0">
                <a:latin typeface="Times New Roman" pitchFamily="18" charset="0"/>
                <a:cs typeface="Times New Roman" pitchFamily="18" charset="0"/>
              </a:rPr>
              <a:t>Guidelines </a:t>
            </a:r>
            <a:r>
              <a:rPr lang="en-US" sz="1600" dirty="0">
                <a:latin typeface="Times New Roman" pitchFamily="18" charset="0"/>
                <a:cs typeface="Times New Roman" pitchFamily="18" charset="0"/>
              </a:rPr>
              <a:t>for healthy individuals should be </a:t>
            </a:r>
            <a:r>
              <a:rPr lang="en-US" sz="1600" dirty="0" smtClean="0">
                <a:latin typeface="Times New Roman" pitchFamily="18" charset="0"/>
                <a:cs typeface="Times New Roman" pitchFamily="18" charset="0"/>
              </a:rPr>
              <a:t>used</a:t>
            </a:r>
          </a:p>
          <a:p>
            <a:pPr marL="285750" indent="-285750">
              <a:buFont typeface="Arial" pitchFamily="34" charset="0"/>
              <a:buChar char="•"/>
            </a:pPr>
            <a:endParaRPr lang="en-US" sz="11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Evidence supporting the efficacy of inspiratory muscle training is insufficient for inclusion</a:t>
            </a:r>
          </a:p>
          <a:p>
            <a:pPr marL="285750" indent="-285750">
              <a:buFont typeface="Arial" pitchFamily="34" charset="0"/>
              <a:buChar char="•"/>
            </a:pPr>
            <a:endParaRPr lang="en-US" sz="1600" dirty="0">
              <a:latin typeface="Times New Roman" pitchFamily="18" charset="0"/>
              <a:cs typeface="Times New Roman" pitchFamily="18" charset="0"/>
            </a:endParaRPr>
          </a:p>
          <a:p>
            <a:endParaRPr lang="en-US" sz="1050" dirty="0">
              <a:latin typeface="Times New Roman" pitchFamily="18" charset="0"/>
              <a:cs typeface="Times New Roman" pitchFamily="18" charset="0"/>
            </a:endParaRPr>
          </a:p>
        </p:txBody>
      </p:sp>
    </p:spTree>
    <p:extLst>
      <p:ext uri="{BB962C8B-B14F-4D97-AF65-F5344CB8AC3E}">
        <p14:creationId xmlns:p14="http://schemas.microsoft.com/office/powerpoint/2010/main" val="64299187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307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5176"/>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331-334</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07129" y="203406"/>
            <a:ext cx="5254906" cy="4424288"/>
          </a:xfrm>
          <a:prstGeom prst="rect">
            <a:avLst/>
          </a:prstGeom>
          <a:noFill/>
        </p:spPr>
        <p:txBody>
          <a:bodyPr wrap="square" rtlCol="0">
            <a:spAutoFit/>
          </a:bodyPr>
          <a:lstStyle/>
          <a:p>
            <a:pPr marL="285750" indent="-285750">
              <a:buFont typeface="Arial" pitchFamily="34" charset="0"/>
              <a:buChar char="•"/>
            </a:pPr>
            <a:r>
              <a:rPr lang="en-US" sz="1600" dirty="0" smtClean="0">
                <a:latin typeface="Times New Roman" pitchFamily="18" charset="0"/>
                <a:cs typeface="Times New Roman" pitchFamily="18" charset="0"/>
              </a:rPr>
              <a:t>Aerobic </a:t>
            </a:r>
            <a:r>
              <a:rPr lang="en-US" sz="1600" dirty="0">
                <a:latin typeface="Times New Roman" pitchFamily="18" charset="0"/>
                <a:cs typeface="Times New Roman" pitchFamily="18" charset="0"/>
              </a:rPr>
              <a:t>activities using large muscle groups </a:t>
            </a:r>
            <a:r>
              <a:rPr lang="en-US" sz="1600" dirty="0" smtClean="0">
                <a:latin typeface="Times New Roman" pitchFamily="18" charset="0"/>
                <a:cs typeface="Times New Roman" pitchFamily="18" charset="0"/>
              </a:rPr>
              <a:t>(e.g., walking, running, cycling, and swimming) are suggested</a:t>
            </a:r>
          </a:p>
          <a:p>
            <a:pPr marL="285750" indent="-285750">
              <a:buFont typeface="Arial" pitchFamily="34" charset="0"/>
              <a:buChar char="•"/>
            </a:pPr>
            <a:endParaRPr lang="en-US" sz="11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For resistance training and stretching, the </a:t>
            </a:r>
            <a:r>
              <a:rPr lang="en-US" sz="1600" i="1" dirty="0" smtClean="0">
                <a:latin typeface="Times New Roman" pitchFamily="18" charset="0"/>
                <a:cs typeface="Times New Roman" pitchFamily="18" charset="0"/>
              </a:rPr>
              <a:t>ACSM </a:t>
            </a:r>
            <a:r>
              <a:rPr lang="en-US" sz="1600" i="1" dirty="0">
                <a:latin typeface="Times New Roman" pitchFamily="18" charset="0"/>
                <a:cs typeface="Times New Roman" pitchFamily="18" charset="0"/>
              </a:rPr>
              <a:t>Guidelines </a:t>
            </a:r>
            <a:r>
              <a:rPr lang="en-US" sz="1600" dirty="0">
                <a:latin typeface="Times New Roman" pitchFamily="18" charset="0"/>
                <a:cs typeface="Times New Roman" pitchFamily="18" charset="0"/>
              </a:rPr>
              <a:t>for healthy individuals should be </a:t>
            </a:r>
            <a:r>
              <a:rPr lang="en-US" sz="1600" dirty="0" smtClean="0">
                <a:latin typeface="Times New Roman" pitchFamily="18" charset="0"/>
                <a:cs typeface="Times New Roman" pitchFamily="18" charset="0"/>
              </a:rPr>
              <a:t>used</a:t>
            </a:r>
          </a:p>
          <a:p>
            <a:pPr marL="285750" indent="-285750">
              <a:buFont typeface="Arial" pitchFamily="34" charset="0"/>
              <a:buChar char="•"/>
            </a:pPr>
            <a:endParaRPr lang="en-US" sz="11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Evidence supporting the efficacy of inspiratory muscle training is insufficient for inclusion</a:t>
            </a:r>
          </a:p>
          <a:p>
            <a:pPr marL="285750" indent="-285750">
              <a:buFont typeface="Arial" pitchFamily="34" charset="0"/>
              <a:buChar char="•"/>
            </a:pPr>
            <a:endParaRPr lang="en-US" sz="1100" dirty="0" smtClean="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Exercise type should reflect individual condition</a:t>
            </a:r>
          </a:p>
          <a:p>
            <a:pPr marL="742950" lvl="1" indent="-285750">
              <a:buFont typeface="Arial" pitchFamily="34" charset="0"/>
              <a:buChar char="•"/>
            </a:pPr>
            <a:endParaRPr lang="en-US" sz="700" dirty="0">
              <a:latin typeface="Times New Roman" pitchFamily="18" charset="0"/>
              <a:cs typeface="Times New Roman" pitchFamily="18" charset="0"/>
            </a:endParaRPr>
          </a:p>
          <a:p>
            <a:pPr marL="742950" lvl="1" indent="-285750">
              <a:buFont typeface="Arial" pitchFamily="34" charset="0"/>
              <a:buChar char="•"/>
            </a:pPr>
            <a:r>
              <a:rPr lang="en-US" sz="1600" dirty="0">
                <a:latin typeface="Times New Roman" pitchFamily="18" charset="0"/>
                <a:cs typeface="Times New Roman" pitchFamily="18" charset="0"/>
              </a:rPr>
              <a:t>If a particular mode exacerbates symptoms, the patient should not exercise until airway function improves</a:t>
            </a:r>
          </a:p>
          <a:p>
            <a:pPr marL="742950" lvl="1" indent="-285750">
              <a:buFont typeface="Arial" pitchFamily="34" charset="0"/>
              <a:buChar char="•"/>
            </a:pPr>
            <a:endParaRPr lang="en-US" sz="700" dirty="0">
              <a:latin typeface="Times New Roman" pitchFamily="18" charset="0"/>
              <a:cs typeface="Times New Roman" pitchFamily="18" charset="0"/>
            </a:endParaRPr>
          </a:p>
          <a:p>
            <a:pPr marL="742950" lvl="1" indent="-285750">
              <a:buFont typeface="Arial" pitchFamily="34" charset="0"/>
              <a:buChar char="•"/>
            </a:pPr>
            <a:r>
              <a:rPr lang="en-US" sz="1600" dirty="0">
                <a:latin typeface="Times New Roman" pitchFamily="18" charset="0"/>
                <a:cs typeface="Times New Roman" pitchFamily="18" charset="0"/>
              </a:rPr>
              <a:t>If a cold environment, pollutants, or airborne allergens induce symptoms, mode and location of exercise must consider these triggers</a:t>
            </a:r>
          </a:p>
          <a:p>
            <a:pPr marL="285750" indent="-285750">
              <a:buFont typeface="Arial" pitchFamily="34" charset="0"/>
              <a:buChar char="•"/>
            </a:pPr>
            <a:endParaRPr lang="en-US" sz="1600" dirty="0">
              <a:latin typeface="Times New Roman" pitchFamily="18" charset="0"/>
              <a:cs typeface="Times New Roman" pitchFamily="18" charset="0"/>
            </a:endParaRPr>
          </a:p>
          <a:p>
            <a:endParaRPr lang="en-US" sz="1050" dirty="0">
              <a:latin typeface="Times New Roman" pitchFamily="18" charset="0"/>
              <a:cs typeface="Times New Roman" pitchFamily="18" charset="0"/>
            </a:endParaRPr>
          </a:p>
        </p:txBody>
      </p:sp>
    </p:spTree>
    <p:extLst>
      <p:ext uri="{BB962C8B-B14F-4D97-AF65-F5344CB8AC3E}">
        <p14:creationId xmlns:p14="http://schemas.microsoft.com/office/powerpoint/2010/main" val="116223299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307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5176"/>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331-334</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07129" y="203406"/>
            <a:ext cx="5254906" cy="6070893"/>
          </a:xfrm>
          <a:prstGeom prst="rect">
            <a:avLst/>
          </a:prstGeom>
          <a:noFill/>
        </p:spPr>
        <p:txBody>
          <a:bodyPr wrap="square" rtlCol="0">
            <a:spAutoFit/>
          </a:bodyPr>
          <a:lstStyle/>
          <a:p>
            <a:pPr marL="285750" indent="-285750">
              <a:buFont typeface="Arial" pitchFamily="34" charset="0"/>
              <a:buChar char="•"/>
            </a:pPr>
            <a:r>
              <a:rPr lang="en-US" sz="1600" dirty="0" smtClean="0">
                <a:latin typeface="Times New Roman" pitchFamily="18" charset="0"/>
                <a:cs typeface="Times New Roman" pitchFamily="18" charset="0"/>
              </a:rPr>
              <a:t>Aerobic </a:t>
            </a:r>
            <a:r>
              <a:rPr lang="en-US" sz="1600" dirty="0">
                <a:latin typeface="Times New Roman" pitchFamily="18" charset="0"/>
                <a:cs typeface="Times New Roman" pitchFamily="18" charset="0"/>
              </a:rPr>
              <a:t>activities using large muscle groups </a:t>
            </a:r>
            <a:r>
              <a:rPr lang="en-US" sz="1600" dirty="0" smtClean="0">
                <a:latin typeface="Times New Roman" pitchFamily="18" charset="0"/>
                <a:cs typeface="Times New Roman" pitchFamily="18" charset="0"/>
              </a:rPr>
              <a:t>(e.g., walking, running, cycling, and swimming) are suggested</a:t>
            </a:r>
          </a:p>
          <a:p>
            <a:pPr marL="285750" indent="-285750">
              <a:buFont typeface="Arial" pitchFamily="34" charset="0"/>
              <a:buChar char="•"/>
            </a:pPr>
            <a:endParaRPr lang="en-US" sz="11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For resistance training and stretching, the </a:t>
            </a:r>
            <a:r>
              <a:rPr lang="en-US" sz="1600" i="1" dirty="0" smtClean="0">
                <a:latin typeface="Times New Roman" pitchFamily="18" charset="0"/>
                <a:cs typeface="Times New Roman" pitchFamily="18" charset="0"/>
              </a:rPr>
              <a:t>ACSM </a:t>
            </a:r>
            <a:r>
              <a:rPr lang="en-US" sz="1600" i="1" dirty="0">
                <a:latin typeface="Times New Roman" pitchFamily="18" charset="0"/>
                <a:cs typeface="Times New Roman" pitchFamily="18" charset="0"/>
              </a:rPr>
              <a:t>Guidelines </a:t>
            </a:r>
            <a:r>
              <a:rPr lang="en-US" sz="1600" dirty="0">
                <a:latin typeface="Times New Roman" pitchFamily="18" charset="0"/>
                <a:cs typeface="Times New Roman" pitchFamily="18" charset="0"/>
              </a:rPr>
              <a:t>for healthy individuals should be </a:t>
            </a:r>
            <a:r>
              <a:rPr lang="en-US" sz="1600" dirty="0" smtClean="0">
                <a:latin typeface="Times New Roman" pitchFamily="18" charset="0"/>
                <a:cs typeface="Times New Roman" pitchFamily="18" charset="0"/>
              </a:rPr>
              <a:t>used</a:t>
            </a:r>
          </a:p>
          <a:p>
            <a:pPr marL="285750" indent="-285750">
              <a:buFont typeface="Arial" pitchFamily="34" charset="0"/>
              <a:buChar char="•"/>
            </a:pPr>
            <a:endParaRPr lang="en-US" sz="11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Evidence supporting the efficacy of inspiratory muscle training is insufficient for inclusion</a:t>
            </a:r>
          </a:p>
          <a:p>
            <a:pPr marL="285750" indent="-285750">
              <a:buFont typeface="Arial" pitchFamily="34" charset="0"/>
              <a:buChar char="•"/>
            </a:pPr>
            <a:endParaRPr lang="en-US" sz="1100" dirty="0" smtClean="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Exercise type should reflect individual condition</a:t>
            </a:r>
          </a:p>
          <a:p>
            <a:pPr marL="742950" lvl="1" indent="-285750">
              <a:buFont typeface="Arial" pitchFamily="34" charset="0"/>
              <a:buChar char="•"/>
            </a:pPr>
            <a:endParaRPr lang="en-US" sz="700" dirty="0">
              <a:latin typeface="Times New Roman" pitchFamily="18" charset="0"/>
              <a:cs typeface="Times New Roman" pitchFamily="18" charset="0"/>
            </a:endParaRPr>
          </a:p>
          <a:p>
            <a:pPr marL="742950" lvl="1" indent="-285750">
              <a:buFont typeface="Arial" pitchFamily="34" charset="0"/>
              <a:buChar char="•"/>
            </a:pPr>
            <a:r>
              <a:rPr lang="en-US" sz="1600" dirty="0">
                <a:latin typeface="Times New Roman" pitchFamily="18" charset="0"/>
                <a:cs typeface="Times New Roman" pitchFamily="18" charset="0"/>
              </a:rPr>
              <a:t>If a particular mode exacerbates symptoms, the patient should not exercise until airway function improves</a:t>
            </a:r>
          </a:p>
          <a:p>
            <a:pPr marL="742950" lvl="1" indent="-285750">
              <a:buFont typeface="Arial" pitchFamily="34" charset="0"/>
              <a:buChar char="•"/>
            </a:pPr>
            <a:endParaRPr lang="en-US" sz="700" dirty="0">
              <a:latin typeface="Times New Roman" pitchFamily="18" charset="0"/>
              <a:cs typeface="Times New Roman" pitchFamily="18" charset="0"/>
            </a:endParaRPr>
          </a:p>
          <a:p>
            <a:pPr marL="742950" lvl="1" indent="-285750">
              <a:buFont typeface="Arial" pitchFamily="34" charset="0"/>
              <a:buChar char="•"/>
            </a:pPr>
            <a:r>
              <a:rPr lang="en-US" sz="1600" dirty="0">
                <a:latin typeface="Times New Roman" pitchFamily="18" charset="0"/>
                <a:cs typeface="Times New Roman" pitchFamily="18" charset="0"/>
              </a:rPr>
              <a:t>If a cold environment, pollutants, or airborne allergens induce symptoms, mode and location of exercise must consider these triggers</a:t>
            </a:r>
          </a:p>
          <a:p>
            <a:pPr marL="285750" indent="-285750">
              <a:buFont typeface="Arial" pitchFamily="34" charset="0"/>
              <a:buChar char="•"/>
            </a:pPr>
            <a:endParaRPr lang="en-US" sz="11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The Borg CR10 scale can be adapted to measure </a:t>
            </a:r>
            <a:r>
              <a:rPr lang="en-US" sz="1600" dirty="0" err="1" smtClean="0">
                <a:latin typeface="Times New Roman" pitchFamily="18" charset="0"/>
                <a:cs typeface="Times New Roman" pitchFamily="18" charset="0"/>
              </a:rPr>
              <a:t>exertional</a:t>
            </a:r>
            <a:r>
              <a:rPr lang="en-US" sz="1600" dirty="0" smtClean="0">
                <a:latin typeface="Times New Roman" pitchFamily="18" charset="0"/>
                <a:cs typeface="Times New Roman" pitchFamily="18" charset="0"/>
              </a:rPr>
              <a:t> dyspnea (</a:t>
            </a:r>
            <a:r>
              <a:rPr lang="en-US" sz="1600" i="1" dirty="0" smtClean="0">
                <a:latin typeface="Times New Roman" pitchFamily="18" charset="0"/>
                <a:cs typeface="Times New Roman" pitchFamily="18" charset="0"/>
              </a:rPr>
              <a:t>Figure 9.1</a:t>
            </a:r>
            <a:r>
              <a:rPr lang="en-US" sz="1600" dirty="0" smtClean="0">
                <a:latin typeface="Times New Roman" pitchFamily="18" charset="0"/>
                <a:cs typeface="Times New Roman" pitchFamily="18" charset="0"/>
              </a:rPr>
              <a:t>) in which 0 corresponds </a:t>
            </a:r>
            <a:r>
              <a:rPr lang="en-US" sz="1600" dirty="0">
                <a:latin typeface="Times New Roman" pitchFamily="18" charset="0"/>
                <a:cs typeface="Times New Roman" pitchFamily="18" charset="0"/>
              </a:rPr>
              <a:t>to no discomfort </a:t>
            </a:r>
            <a:r>
              <a:rPr lang="en-US" sz="1600" dirty="0" smtClean="0">
                <a:latin typeface="Times New Roman" pitchFamily="18" charset="0"/>
                <a:cs typeface="Times New Roman" pitchFamily="18" charset="0"/>
              </a:rPr>
              <a:t>in breathing while 10 corresponds </a:t>
            </a:r>
            <a:r>
              <a:rPr lang="en-US" sz="1600" dirty="0">
                <a:latin typeface="Times New Roman" pitchFamily="18" charset="0"/>
                <a:cs typeface="Times New Roman" pitchFamily="18" charset="0"/>
              </a:rPr>
              <a:t>to </a:t>
            </a:r>
            <a:r>
              <a:rPr lang="en-US" sz="1600" dirty="0" smtClean="0">
                <a:latin typeface="Times New Roman" pitchFamily="18" charset="0"/>
                <a:cs typeface="Times New Roman" pitchFamily="18" charset="0"/>
              </a:rPr>
              <a:t>severe discomfort</a:t>
            </a:r>
          </a:p>
          <a:p>
            <a:pPr marL="742950" lvl="1" indent="-285750">
              <a:buFont typeface="Arial" pitchFamily="34" charset="0"/>
              <a:buChar char="•"/>
            </a:pPr>
            <a:r>
              <a:rPr lang="en-US" sz="1600" dirty="0" smtClean="0">
                <a:latin typeface="Times New Roman" pitchFamily="18" charset="0"/>
                <a:cs typeface="Times New Roman" pitchFamily="18" charset="0"/>
              </a:rPr>
              <a:t>If casual outdoor walking is a 7 and moderate lap swimming is a 3, mode can reflect symptoms</a:t>
            </a:r>
          </a:p>
          <a:p>
            <a:pPr marL="285750" indent="-285750">
              <a:buFont typeface="Arial" pitchFamily="34" charset="0"/>
              <a:buChar char="•"/>
            </a:pPr>
            <a:endParaRPr lang="en-US" sz="1600" dirty="0">
              <a:latin typeface="Times New Roman" pitchFamily="18" charset="0"/>
              <a:cs typeface="Times New Roman" pitchFamily="18" charset="0"/>
            </a:endParaRPr>
          </a:p>
          <a:p>
            <a:endParaRPr lang="en-US" sz="1050" dirty="0">
              <a:latin typeface="Times New Roman" pitchFamily="18" charset="0"/>
              <a:cs typeface="Times New Roman" pitchFamily="18" charset="0"/>
            </a:endParaRPr>
          </a:p>
        </p:txBody>
      </p:sp>
    </p:spTree>
    <p:extLst>
      <p:ext uri="{BB962C8B-B14F-4D97-AF65-F5344CB8AC3E}">
        <p14:creationId xmlns:p14="http://schemas.microsoft.com/office/powerpoint/2010/main" val="18580039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278-284</a:t>
            </a:r>
            <a:endParaRPr lang="en-US" sz="700" b="1" dirty="0">
              <a:solidFill>
                <a:schemeClr val="tx1">
                  <a:lumMod val="50000"/>
                  <a:lumOff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7876013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278-284</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437681" y="203406"/>
            <a:ext cx="5266481" cy="1077218"/>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Exercise should incorporate large muscle groups (used in a rhythmic fashion)</a:t>
            </a:r>
            <a:endParaRPr lang="en-US" sz="1600" dirty="0">
              <a:latin typeface="Times New Roman" pitchFamily="18" charset="0"/>
              <a:cs typeface="Times New Roman" pitchFamily="18" charset="0"/>
            </a:endParaRP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1500573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278-284</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437681" y="203406"/>
            <a:ext cx="5266481" cy="2062103"/>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Exercise should incorporate large muscle groups (used in a rhythmic fashion)</a:t>
            </a:r>
            <a:endParaRPr lang="en-US" sz="1600" dirty="0">
              <a:latin typeface="Times New Roman" pitchFamily="18" charset="0"/>
              <a:cs typeface="Times New Roman" pitchFamily="18" charset="0"/>
            </a:endParaRP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 </a:t>
            </a:r>
            <a:r>
              <a:rPr lang="en-US" sz="1600" dirty="0">
                <a:latin typeface="Times New Roman" pitchFamily="18" charset="0"/>
                <a:cs typeface="Times New Roman" pitchFamily="18" charset="0"/>
              </a:rPr>
              <a:t>combination of aerobic and </a:t>
            </a:r>
            <a:r>
              <a:rPr lang="en-US" sz="1600" dirty="0" smtClean="0">
                <a:latin typeface="Times New Roman" pitchFamily="18" charset="0"/>
                <a:cs typeface="Times New Roman" pitchFamily="18" charset="0"/>
              </a:rPr>
              <a:t>resistance training protocols may improve </a:t>
            </a:r>
            <a:r>
              <a:rPr lang="en-US" sz="1600" dirty="0">
                <a:latin typeface="Times New Roman" pitchFamily="18" charset="0"/>
                <a:cs typeface="Times New Roman" pitchFamily="18" charset="0"/>
              </a:rPr>
              <a:t>blood glucose control </a:t>
            </a:r>
            <a:r>
              <a:rPr lang="en-US" sz="1600" dirty="0" smtClean="0">
                <a:latin typeface="Times New Roman" pitchFamily="18" charset="0"/>
                <a:cs typeface="Times New Roman" pitchFamily="18" charset="0"/>
              </a:rPr>
              <a:t>better than either modality in isolation</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13595640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278-284</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437681" y="203406"/>
            <a:ext cx="5266481" cy="2800767"/>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Exercise should incorporate large muscle groups (used in a rhythmic fashion)</a:t>
            </a:r>
            <a:endParaRPr lang="en-US" sz="1600" dirty="0">
              <a:latin typeface="Times New Roman" pitchFamily="18" charset="0"/>
              <a:cs typeface="Times New Roman" pitchFamily="18" charset="0"/>
            </a:endParaRP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 </a:t>
            </a:r>
            <a:r>
              <a:rPr lang="en-US" sz="1600" dirty="0">
                <a:latin typeface="Times New Roman" pitchFamily="18" charset="0"/>
                <a:cs typeface="Times New Roman" pitchFamily="18" charset="0"/>
              </a:rPr>
              <a:t>combination of aerobic and </a:t>
            </a:r>
            <a:r>
              <a:rPr lang="en-US" sz="1600" dirty="0" smtClean="0">
                <a:latin typeface="Times New Roman" pitchFamily="18" charset="0"/>
                <a:cs typeface="Times New Roman" pitchFamily="18" charset="0"/>
              </a:rPr>
              <a:t>resistance training protocols may improve </a:t>
            </a:r>
            <a:r>
              <a:rPr lang="en-US" sz="1600" dirty="0">
                <a:latin typeface="Times New Roman" pitchFamily="18" charset="0"/>
                <a:cs typeface="Times New Roman" pitchFamily="18" charset="0"/>
              </a:rPr>
              <a:t>blood glucose control </a:t>
            </a:r>
            <a:r>
              <a:rPr lang="en-US" sz="1600" dirty="0" smtClean="0">
                <a:latin typeface="Times New Roman" pitchFamily="18" charset="0"/>
                <a:cs typeface="Times New Roman" pitchFamily="18" charset="0"/>
              </a:rPr>
              <a:t>better than either modality in isolation</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In the absence of contraindication, resistance training should be encouraged</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95943149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278-284</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437681" y="203406"/>
            <a:ext cx="5266481" cy="3447098"/>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Exercise should incorporate large muscle groups (used in a rhythmic fashion)</a:t>
            </a:r>
            <a:endParaRPr lang="en-US" sz="1600" dirty="0">
              <a:latin typeface="Times New Roman" pitchFamily="18" charset="0"/>
              <a:cs typeface="Times New Roman" pitchFamily="18" charset="0"/>
            </a:endParaRP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 </a:t>
            </a:r>
            <a:r>
              <a:rPr lang="en-US" sz="1600" dirty="0">
                <a:latin typeface="Times New Roman" pitchFamily="18" charset="0"/>
                <a:cs typeface="Times New Roman" pitchFamily="18" charset="0"/>
              </a:rPr>
              <a:t>combination of aerobic and </a:t>
            </a:r>
            <a:r>
              <a:rPr lang="en-US" sz="1600" dirty="0" smtClean="0">
                <a:latin typeface="Times New Roman" pitchFamily="18" charset="0"/>
                <a:cs typeface="Times New Roman" pitchFamily="18" charset="0"/>
              </a:rPr>
              <a:t>resistance training protocols may improve </a:t>
            </a:r>
            <a:r>
              <a:rPr lang="en-US" sz="1600" dirty="0">
                <a:latin typeface="Times New Roman" pitchFamily="18" charset="0"/>
                <a:cs typeface="Times New Roman" pitchFamily="18" charset="0"/>
              </a:rPr>
              <a:t>blood glucose control </a:t>
            </a:r>
            <a:r>
              <a:rPr lang="en-US" sz="1600" dirty="0" smtClean="0">
                <a:latin typeface="Times New Roman" pitchFamily="18" charset="0"/>
                <a:cs typeface="Times New Roman" pitchFamily="18" charset="0"/>
              </a:rPr>
              <a:t>better than either modality in isolation</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In the absence of contraindication, resistance training should be encouraged</a:t>
            </a:r>
          </a:p>
          <a:p>
            <a:pPr marL="285750" indent="-285750">
              <a:buFont typeface="Arial" pitchFamily="34" charset="0"/>
              <a:buChar char="•"/>
            </a:pPr>
            <a:endParaRPr lang="en-US" sz="10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The ACSM Guidelines for </a:t>
            </a:r>
            <a:r>
              <a:rPr lang="en-US" sz="1600" dirty="0">
                <a:latin typeface="Times New Roman" pitchFamily="18" charset="0"/>
                <a:cs typeface="Times New Roman" pitchFamily="18" charset="0"/>
              </a:rPr>
              <a:t>healthy </a:t>
            </a:r>
            <a:r>
              <a:rPr lang="en-US" sz="1600" dirty="0" smtClean="0">
                <a:latin typeface="Times New Roman" pitchFamily="18" charset="0"/>
                <a:cs typeface="Times New Roman" pitchFamily="18" charset="0"/>
              </a:rPr>
              <a:t>individuals can generally apply</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2458271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278-284</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437681" y="203406"/>
            <a:ext cx="5266481" cy="4093428"/>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Exercise should incorporate large muscle groups (used in a rhythmic fashion)</a:t>
            </a:r>
            <a:endParaRPr lang="en-US" sz="1600" dirty="0">
              <a:latin typeface="Times New Roman" pitchFamily="18" charset="0"/>
              <a:cs typeface="Times New Roman" pitchFamily="18" charset="0"/>
            </a:endParaRP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 </a:t>
            </a:r>
            <a:r>
              <a:rPr lang="en-US" sz="1600" dirty="0">
                <a:latin typeface="Times New Roman" pitchFamily="18" charset="0"/>
                <a:cs typeface="Times New Roman" pitchFamily="18" charset="0"/>
              </a:rPr>
              <a:t>combination of aerobic and </a:t>
            </a:r>
            <a:r>
              <a:rPr lang="en-US" sz="1600" dirty="0" smtClean="0">
                <a:latin typeface="Times New Roman" pitchFamily="18" charset="0"/>
                <a:cs typeface="Times New Roman" pitchFamily="18" charset="0"/>
              </a:rPr>
              <a:t>resistance training protocols may improve </a:t>
            </a:r>
            <a:r>
              <a:rPr lang="en-US" sz="1600" dirty="0">
                <a:latin typeface="Times New Roman" pitchFamily="18" charset="0"/>
                <a:cs typeface="Times New Roman" pitchFamily="18" charset="0"/>
              </a:rPr>
              <a:t>blood glucose control </a:t>
            </a:r>
            <a:r>
              <a:rPr lang="en-US" sz="1600" dirty="0" smtClean="0">
                <a:latin typeface="Times New Roman" pitchFamily="18" charset="0"/>
                <a:cs typeface="Times New Roman" pitchFamily="18" charset="0"/>
              </a:rPr>
              <a:t>better than either modality in isolation</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In the absence of contraindication, resistance training should be encouraged</a:t>
            </a:r>
          </a:p>
          <a:p>
            <a:pPr marL="285750" indent="-285750">
              <a:buFont typeface="Arial" pitchFamily="34" charset="0"/>
              <a:buChar char="•"/>
            </a:pPr>
            <a:endParaRPr lang="en-US" sz="10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The ACSM Guidelines for </a:t>
            </a:r>
            <a:r>
              <a:rPr lang="en-US" sz="1600" dirty="0">
                <a:latin typeface="Times New Roman" pitchFamily="18" charset="0"/>
                <a:cs typeface="Times New Roman" pitchFamily="18" charset="0"/>
              </a:rPr>
              <a:t>healthy </a:t>
            </a:r>
            <a:r>
              <a:rPr lang="en-US" sz="1600" dirty="0" smtClean="0">
                <a:latin typeface="Times New Roman" pitchFamily="18" charset="0"/>
                <a:cs typeface="Times New Roman" pitchFamily="18" charset="0"/>
              </a:rPr>
              <a:t>individuals can generally apply</a:t>
            </a:r>
          </a:p>
          <a:p>
            <a:pPr marL="742950" lvl="1" indent="-285750">
              <a:buFont typeface="Arial" pitchFamily="34" charset="0"/>
              <a:buChar char="•"/>
            </a:pPr>
            <a:endParaRPr lang="en-US" sz="10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Many patients present with comorbidities</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and appropriate tailoring may be necessary</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8648208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278-284</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437681" y="203406"/>
            <a:ext cx="5266481" cy="5262979"/>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Exercise should incorporate large muscle groups (used in a rhythmic fashion)</a:t>
            </a:r>
            <a:endParaRPr lang="en-US" sz="1600" dirty="0">
              <a:latin typeface="Times New Roman" pitchFamily="18" charset="0"/>
              <a:cs typeface="Times New Roman" pitchFamily="18" charset="0"/>
            </a:endParaRP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 </a:t>
            </a:r>
            <a:r>
              <a:rPr lang="en-US" sz="1600" dirty="0">
                <a:latin typeface="Times New Roman" pitchFamily="18" charset="0"/>
                <a:cs typeface="Times New Roman" pitchFamily="18" charset="0"/>
              </a:rPr>
              <a:t>combination of aerobic and </a:t>
            </a:r>
            <a:r>
              <a:rPr lang="en-US" sz="1600" dirty="0" smtClean="0">
                <a:latin typeface="Times New Roman" pitchFamily="18" charset="0"/>
                <a:cs typeface="Times New Roman" pitchFamily="18" charset="0"/>
              </a:rPr>
              <a:t>resistance training protocols may improve </a:t>
            </a:r>
            <a:r>
              <a:rPr lang="en-US" sz="1600" dirty="0">
                <a:latin typeface="Times New Roman" pitchFamily="18" charset="0"/>
                <a:cs typeface="Times New Roman" pitchFamily="18" charset="0"/>
              </a:rPr>
              <a:t>blood glucose control </a:t>
            </a:r>
            <a:r>
              <a:rPr lang="en-US" sz="1600" dirty="0" smtClean="0">
                <a:latin typeface="Times New Roman" pitchFamily="18" charset="0"/>
                <a:cs typeface="Times New Roman" pitchFamily="18" charset="0"/>
              </a:rPr>
              <a:t>better than either modality in isolation</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In the absence of contraindication, resistance training should be encouraged</a:t>
            </a:r>
          </a:p>
          <a:p>
            <a:pPr marL="285750" indent="-285750">
              <a:buFont typeface="Arial" pitchFamily="34" charset="0"/>
              <a:buChar char="•"/>
            </a:pPr>
            <a:endParaRPr lang="en-US" sz="10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The ACSM Guidelines for </a:t>
            </a:r>
            <a:r>
              <a:rPr lang="en-US" sz="1600" dirty="0">
                <a:latin typeface="Times New Roman" pitchFamily="18" charset="0"/>
                <a:cs typeface="Times New Roman" pitchFamily="18" charset="0"/>
              </a:rPr>
              <a:t>healthy </a:t>
            </a:r>
            <a:r>
              <a:rPr lang="en-US" sz="1600" dirty="0" smtClean="0">
                <a:latin typeface="Times New Roman" pitchFamily="18" charset="0"/>
                <a:cs typeface="Times New Roman" pitchFamily="18" charset="0"/>
              </a:rPr>
              <a:t>individuals can generally apply</a:t>
            </a:r>
          </a:p>
          <a:p>
            <a:pPr marL="742950" lvl="1" indent="-285750">
              <a:buFont typeface="Arial" pitchFamily="34" charset="0"/>
              <a:buChar char="•"/>
            </a:pPr>
            <a:endParaRPr lang="en-US" sz="10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Many patients present with comorbidities</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and appropriate tailoring may be necessary</a:t>
            </a:r>
          </a:p>
          <a:p>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Thermoregulation is often impaired, so additional precautions may be warranted if exercising in hot or cold environments</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7471393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278-284</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437681" y="203406"/>
            <a:ext cx="5266481" cy="1231106"/>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Different modes of exercise may affect glucose levels </a:t>
            </a:r>
            <a:r>
              <a:rPr lang="en-US" sz="1600" dirty="0" smtClean="0">
                <a:latin typeface="Times New Roman" pitchFamily="18" charset="0"/>
                <a:cs typeface="Times New Roman" pitchFamily="18" charset="0"/>
              </a:rPr>
              <a:t>differently</a:t>
            </a:r>
          </a:p>
          <a:p>
            <a:pPr marL="285750" indent="-285750">
              <a:buFont typeface="Arial" pitchFamily="34" charset="0"/>
              <a:buChar char="•"/>
            </a:pPr>
            <a:endParaRPr lang="en-US" sz="1000" dirty="0">
              <a:latin typeface="Times New Roman" pitchFamily="18" charset="0"/>
              <a:cs typeface="Times New Roman" pitchFamily="18" charset="0"/>
            </a:endParaRP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1925021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278-284</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437681" y="203406"/>
            <a:ext cx="5266481" cy="1723549"/>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Different modes of exercise may affect glucose levels </a:t>
            </a:r>
            <a:r>
              <a:rPr lang="en-US" sz="1600" dirty="0" smtClean="0">
                <a:latin typeface="Times New Roman" pitchFamily="18" charset="0"/>
                <a:cs typeface="Times New Roman" pitchFamily="18" charset="0"/>
              </a:rPr>
              <a:t>differently</a:t>
            </a:r>
          </a:p>
          <a:p>
            <a:pPr marL="285750" indent="-285750">
              <a:buFont typeface="Arial" pitchFamily="34" charset="0"/>
              <a:buChar char="•"/>
            </a:pPr>
            <a:endParaRPr lang="en-US" sz="1000" dirty="0">
              <a:latin typeface="Times New Roman" pitchFamily="18" charset="0"/>
              <a:cs typeface="Times New Roman" pitchFamily="18" charset="0"/>
            </a:endParaRPr>
          </a:p>
          <a:p>
            <a:pPr marL="742950" lvl="1" indent="-285750">
              <a:buFont typeface="Arial" pitchFamily="34" charset="0"/>
              <a:buChar char="•"/>
            </a:pPr>
            <a:r>
              <a:rPr lang="en-US" sz="1600" dirty="0">
                <a:latin typeface="Times New Roman" pitchFamily="18" charset="0"/>
                <a:cs typeface="Times New Roman" pitchFamily="18" charset="0"/>
              </a:rPr>
              <a:t>Hypoglycemia is the most serious concern and can occur up to 12 h after exercise</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7195433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278-284</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437681" y="203406"/>
            <a:ext cx="5266481" cy="3108543"/>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Different modes of exercise may affect glucose levels </a:t>
            </a:r>
            <a:r>
              <a:rPr lang="en-US" sz="1600" dirty="0" smtClean="0">
                <a:latin typeface="Times New Roman" pitchFamily="18" charset="0"/>
                <a:cs typeface="Times New Roman" pitchFamily="18" charset="0"/>
              </a:rPr>
              <a:t>differently</a:t>
            </a:r>
          </a:p>
          <a:p>
            <a:pPr marL="285750" indent="-285750">
              <a:buFont typeface="Arial" pitchFamily="34" charset="0"/>
              <a:buChar char="•"/>
            </a:pPr>
            <a:endParaRPr lang="en-US" sz="1000" dirty="0">
              <a:latin typeface="Times New Roman" pitchFamily="18" charset="0"/>
              <a:cs typeface="Times New Roman" pitchFamily="18" charset="0"/>
            </a:endParaRPr>
          </a:p>
          <a:p>
            <a:pPr marL="742950" lvl="1" indent="-285750">
              <a:buFont typeface="Arial" pitchFamily="34" charset="0"/>
              <a:buChar char="•"/>
            </a:pPr>
            <a:r>
              <a:rPr lang="en-US" sz="1600" dirty="0">
                <a:latin typeface="Times New Roman" pitchFamily="18" charset="0"/>
                <a:cs typeface="Times New Roman" pitchFamily="18" charset="0"/>
              </a:rPr>
              <a:t>Hypoglycemia is the most serious concern and can occur up to 12 h after exercise</a:t>
            </a:r>
          </a:p>
          <a:p>
            <a:pPr marL="742950" lvl="1" indent="-285750">
              <a:buFont typeface="Arial" pitchFamily="34" charset="0"/>
              <a:buChar char="•"/>
            </a:pPr>
            <a:endParaRPr lang="en-US" sz="10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To </a:t>
            </a:r>
            <a:r>
              <a:rPr lang="en-US" sz="1600" dirty="0">
                <a:latin typeface="Times New Roman" pitchFamily="18" charset="0"/>
                <a:cs typeface="Times New Roman" pitchFamily="18" charset="0"/>
              </a:rPr>
              <a:t>avoid it, monitor blood glucose during different modes (walking versus weight training for example) and be aware of symptoms (shakiness, weakness, abnormal sweating, anxiety, tingling sensations, and hunger)</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444977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3" name="TextBox 2"/>
          <p:cNvSpPr txBox="1"/>
          <p:nvPr/>
        </p:nvSpPr>
        <p:spPr>
          <a:xfrm>
            <a:off x="4108860" y="1999312"/>
            <a:ext cx="4003112" cy="1569660"/>
          </a:xfrm>
          <a:prstGeom prst="rect">
            <a:avLst/>
          </a:prstGeom>
          <a:noFill/>
        </p:spPr>
        <p:txBody>
          <a:bodyPr wrap="square" rtlCol="0">
            <a:spAutoFit/>
          </a:bodyPr>
          <a:lstStyle/>
          <a:p>
            <a:r>
              <a:rPr lang="en-US" sz="3200" b="1" dirty="0">
                <a:latin typeface="Times New Roman" pitchFamily="18" charset="0"/>
                <a:cs typeface="Times New Roman" pitchFamily="18" charset="0"/>
              </a:rPr>
              <a:t>13. </a:t>
            </a:r>
            <a:r>
              <a:rPr lang="en-US" sz="3200" dirty="0">
                <a:latin typeface="Times New Roman" pitchFamily="18" charset="0"/>
                <a:cs typeface="Times New Roman" pitchFamily="18" charset="0"/>
              </a:rPr>
              <a:t>What exercises are recommended for this person? </a:t>
            </a:r>
            <a:r>
              <a:rPr lang="en-US" sz="3200" dirty="0" smtClean="0">
                <a:latin typeface="Times New Roman" pitchFamily="18" charset="0"/>
                <a:cs typeface="Times New Roman" pitchFamily="18" charset="0"/>
              </a:rPr>
              <a:t>Why</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27838497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278-284</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437681" y="203406"/>
            <a:ext cx="5266481" cy="4001095"/>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Different modes of exercise may affect glucose levels </a:t>
            </a:r>
            <a:r>
              <a:rPr lang="en-US" sz="1600" dirty="0" smtClean="0">
                <a:latin typeface="Times New Roman" pitchFamily="18" charset="0"/>
                <a:cs typeface="Times New Roman" pitchFamily="18" charset="0"/>
              </a:rPr>
              <a:t>differently</a:t>
            </a:r>
          </a:p>
          <a:p>
            <a:pPr marL="285750" indent="-285750">
              <a:buFont typeface="Arial" pitchFamily="34" charset="0"/>
              <a:buChar char="•"/>
            </a:pPr>
            <a:endParaRPr lang="en-US" sz="1000" dirty="0">
              <a:latin typeface="Times New Roman" pitchFamily="18" charset="0"/>
              <a:cs typeface="Times New Roman" pitchFamily="18" charset="0"/>
            </a:endParaRPr>
          </a:p>
          <a:p>
            <a:pPr marL="742950" lvl="1" indent="-285750">
              <a:buFont typeface="Arial" pitchFamily="34" charset="0"/>
              <a:buChar char="•"/>
            </a:pPr>
            <a:r>
              <a:rPr lang="en-US" sz="1600" dirty="0">
                <a:latin typeface="Times New Roman" pitchFamily="18" charset="0"/>
                <a:cs typeface="Times New Roman" pitchFamily="18" charset="0"/>
              </a:rPr>
              <a:t>Hypoglycemia is the most serious concern and can occur up to 12 h after exercise</a:t>
            </a:r>
          </a:p>
          <a:p>
            <a:pPr marL="742950" lvl="1" indent="-285750">
              <a:buFont typeface="Arial" pitchFamily="34" charset="0"/>
              <a:buChar char="•"/>
            </a:pPr>
            <a:endParaRPr lang="en-US" sz="10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To </a:t>
            </a:r>
            <a:r>
              <a:rPr lang="en-US" sz="1600" dirty="0">
                <a:latin typeface="Times New Roman" pitchFamily="18" charset="0"/>
                <a:cs typeface="Times New Roman" pitchFamily="18" charset="0"/>
              </a:rPr>
              <a:t>avoid it, monitor blood glucose during different modes (walking versus weight training for example) and be aware of symptoms (shakiness, weakness, abnormal sweating, anxiety, tingling sensations, and hunger)</a:t>
            </a:r>
          </a:p>
          <a:p>
            <a:pPr marL="742950" lvl="1" indent="-285750">
              <a:buFont typeface="Arial" pitchFamily="34" charset="0"/>
              <a:buChar char="•"/>
            </a:pPr>
            <a:endParaRPr lang="en-US" sz="10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Continuous </a:t>
            </a:r>
            <a:r>
              <a:rPr lang="en-US" sz="1600" dirty="0">
                <a:latin typeface="Times New Roman" pitchFamily="18" charset="0"/>
                <a:cs typeface="Times New Roman" pitchFamily="18" charset="0"/>
              </a:rPr>
              <a:t>glucose monitoring may be useful to detect patterns resulting from different exercise modalities</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2446731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278-284</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437681" y="203406"/>
            <a:ext cx="5266481" cy="4801314"/>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Different modes of exercise may affect glucose levels </a:t>
            </a:r>
            <a:r>
              <a:rPr lang="en-US" sz="1600" dirty="0" smtClean="0">
                <a:latin typeface="Times New Roman" pitchFamily="18" charset="0"/>
                <a:cs typeface="Times New Roman" pitchFamily="18" charset="0"/>
              </a:rPr>
              <a:t>differently</a:t>
            </a:r>
          </a:p>
          <a:p>
            <a:pPr marL="285750" indent="-285750">
              <a:buFont typeface="Arial" pitchFamily="34" charset="0"/>
              <a:buChar char="•"/>
            </a:pPr>
            <a:endParaRPr lang="en-US" sz="1000" dirty="0">
              <a:latin typeface="Times New Roman" pitchFamily="18" charset="0"/>
              <a:cs typeface="Times New Roman" pitchFamily="18" charset="0"/>
            </a:endParaRPr>
          </a:p>
          <a:p>
            <a:pPr marL="742950" lvl="1" indent="-285750">
              <a:buFont typeface="Arial" pitchFamily="34" charset="0"/>
              <a:buChar char="•"/>
            </a:pPr>
            <a:r>
              <a:rPr lang="en-US" sz="1600" dirty="0">
                <a:latin typeface="Times New Roman" pitchFamily="18" charset="0"/>
                <a:cs typeface="Times New Roman" pitchFamily="18" charset="0"/>
              </a:rPr>
              <a:t>Hypoglycemia is the most serious concern and can occur up to 12 h after exercise</a:t>
            </a:r>
          </a:p>
          <a:p>
            <a:pPr marL="742950" lvl="1" indent="-285750">
              <a:buFont typeface="Arial" pitchFamily="34" charset="0"/>
              <a:buChar char="•"/>
            </a:pPr>
            <a:endParaRPr lang="en-US" sz="10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To </a:t>
            </a:r>
            <a:r>
              <a:rPr lang="en-US" sz="1600" dirty="0">
                <a:latin typeface="Times New Roman" pitchFamily="18" charset="0"/>
                <a:cs typeface="Times New Roman" pitchFamily="18" charset="0"/>
              </a:rPr>
              <a:t>avoid it, monitor blood glucose during different modes (walking versus weight training for example) and be aware of symptoms (shakiness, weakness, abnormal sweating, anxiety, tingling sensations, and hunger)</a:t>
            </a:r>
          </a:p>
          <a:p>
            <a:pPr marL="742950" lvl="1" indent="-285750">
              <a:buFont typeface="Arial" pitchFamily="34" charset="0"/>
              <a:buChar char="•"/>
            </a:pPr>
            <a:endParaRPr lang="en-US" sz="10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Continuous </a:t>
            </a:r>
            <a:r>
              <a:rPr lang="en-US" sz="1600" dirty="0">
                <a:latin typeface="Times New Roman" pitchFamily="18" charset="0"/>
                <a:cs typeface="Times New Roman" pitchFamily="18" charset="0"/>
              </a:rPr>
              <a:t>glucose monitoring may be useful to detect patterns resulting from different exercise modalities</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Early on, the exercises chosen should be capable of being conducted with a partner or under supervision</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2041637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261-263</a:t>
            </a:r>
            <a:endParaRPr lang="en-US" sz="700" b="1" dirty="0">
              <a:solidFill>
                <a:schemeClr val="tx1">
                  <a:lumMod val="50000"/>
                  <a:lumOff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253005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261-263</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76577" y="176982"/>
            <a:ext cx="4976029" cy="1077218"/>
          </a:xfrm>
          <a:prstGeom prst="rect">
            <a:avLst/>
          </a:prstGeom>
          <a:noFill/>
        </p:spPr>
        <p:txBody>
          <a:bodyPr wrap="square" rtlCol="0">
            <a:spAutoFit/>
          </a:bodyPr>
          <a:lstStyle/>
          <a:p>
            <a:pPr marL="285750" indent="-285750">
              <a:buFont typeface="Arial" pitchFamily="34" charset="0"/>
              <a:buChar char="•"/>
            </a:pPr>
            <a:r>
              <a:rPr lang="en-US" sz="1600" dirty="0" smtClean="0">
                <a:latin typeface="Times New Roman" pitchFamily="18" charset="0"/>
                <a:cs typeface="Times New Roman" pitchFamily="18" charset="0"/>
              </a:rPr>
              <a:t>Adequate warm-ups and cool-downs should be conducted in which joints are moved through their full range of motion</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0197029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261-263</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76577" y="176982"/>
            <a:ext cx="4976029" cy="1731243"/>
          </a:xfrm>
          <a:prstGeom prst="rect">
            <a:avLst/>
          </a:prstGeom>
          <a:noFill/>
        </p:spPr>
        <p:txBody>
          <a:bodyPr wrap="square" rtlCol="0">
            <a:spAutoFit/>
          </a:bodyPr>
          <a:lstStyle/>
          <a:p>
            <a:pPr marL="285750" indent="-285750">
              <a:buFont typeface="Arial" pitchFamily="34" charset="0"/>
              <a:buChar char="•"/>
            </a:pPr>
            <a:r>
              <a:rPr lang="en-US" sz="1600" dirty="0" smtClean="0">
                <a:latin typeface="Times New Roman" pitchFamily="18" charset="0"/>
                <a:cs typeface="Times New Roman" pitchFamily="18" charset="0"/>
              </a:rPr>
              <a:t>Adequate warm-ups and cool-downs should be conducted in which joints are moved through their full range of motion</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Aerobic activities to include: exercise with low stress to the joints (e.g., walking, cycling, swimming)</a:t>
            </a:r>
          </a:p>
          <a:p>
            <a:pPr marL="742950" lvl="1" indent="-285750">
              <a:buFont typeface="Arial" pitchFamily="34" charset="0"/>
              <a:buChar char="•"/>
            </a:pPr>
            <a:endParaRPr lang="en-US" sz="105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3551918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261-263</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76577" y="176982"/>
            <a:ext cx="4976029" cy="2623795"/>
          </a:xfrm>
          <a:prstGeom prst="rect">
            <a:avLst/>
          </a:prstGeom>
          <a:noFill/>
        </p:spPr>
        <p:txBody>
          <a:bodyPr wrap="square" rtlCol="0">
            <a:spAutoFit/>
          </a:bodyPr>
          <a:lstStyle/>
          <a:p>
            <a:pPr marL="285750" indent="-285750">
              <a:buFont typeface="Arial" pitchFamily="34" charset="0"/>
              <a:buChar char="•"/>
            </a:pPr>
            <a:r>
              <a:rPr lang="en-US" sz="1600" dirty="0" smtClean="0">
                <a:latin typeface="Times New Roman" pitchFamily="18" charset="0"/>
                <a:cs typeface="Times New Roman" pitchFamily="18" charset="0"/>
              </a:rPr>
              <a:t>Adequate warm-ups and cool-downs should be conducted in which joints are moved through their full range of motion</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Aerobic activities to include: exercise with low stress to the joints (e.g., walking, cycling, swimming)</a:t>
            </a:r>
          </a:p>
          <a:p>
            <a:pPr marL="742950" lvl="1" indent="-285750">
              <a:buFont typeface="Arial" pitchFamily="34" charset="0"/>
              <a:buChar char="•"/>
            </a:pPr>
            <a:endParaRPr lang="en-US" sz="105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For water exercises, the water temperature should be 83° to 88° F as warmer water has muscle-relaxing and analgesic effects</a:t>
            </a:r>
          </a:p>
          <a:p>
            <a:pPr marL="742950" lvl="1" indent="-285750">
              <a:buFont typeface="Arial" pitchFamily="34" charset="0"/>
              <a:buChar char="•"/>
            </a:pPr>
            <a:endParaRPr lang="en-US" sz="1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11210741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261-263</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76577" y="176982"/>
            <a:ext cx="4976029" cy="3762568"/>
          </a:xfrm>
          <a:prstGeom prst="rect">
            <a:avLst/>
          </a:prstGeom>
          <a:noFill/>
        </p:spPr>
        <p:txBody>
          <a:bodyPr wrap="square" rtlCol="0">
            <a:spAutoFit/>
          </a:bodyPr>
          <a:lstStyle/>
          <a:p>
            <a:pPr marL="285750" indent="-285750">
              <a:buFont typeface="Arial" pitchFamily="34" charset="0"/>
              <a:buChar char="•"/>
            </a:pPr>
            <a:r>
              <a:rPr lang="en-US" sz="1600" dirty="0" smtClean="0">
                <a:latin typeface="Times New Roman" pitchFamily="18" charset="0"/>
                <a:cs typeface="Times New Roman" pitchFamily="18" charset="0"/>
              </a:rPr>
              <a:t>Adequate warm-ups and cool-downs should be conducted in which joints are moved through their full range of motion</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Aerobic activities to include: exercise with low stress to the joints (e.g., walking, cycling, swimming)</a:t>
            </a:r>
          </a:p>
          <a:p>
            <a:pPr marL="742950" lvl="1" indent="-285750">
              <a:buFont typeface="Arial" pitchFamily="34" charset="0"/>
              <a:buChar char="•"/>
            </a:pPr>
            <a:endParaRPr lang="en-US" sz="105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For water exercises, the water temperature should be 83° to 88° F as warmer water has muscle-relaxing and analgesic effects</a:t>
            </a:r>
          </a:p>
          <a:p>
            <a:pPr marL="742950" lvl="1" indent="-285750">
              <a:buFont typeface="Arial" pitchFamily="34" charset="0"/>
              <a:buChar char="•"/>
            </a:pPr>
            <a:endParaRPr lang="en-US" sz="10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Some patients will be able to tolerate treadmill exercise, but cycle </a:t>
            </a:r>
            <a:r>
              <a:rPr lang="en-US" sz="1600" dirty="0" err="1" smtClean="0">
                <a:latin typeface="Times New Roman" pitchFamily="18" charset="0"/>
                <a:cs typeface="Times New Roman" pitchFamily="18" charset="0"/>
              </a:rPr>
              <a:t>ergometry</a:t>
            </a:r>
            <a:r>
              <a:rPr lang="en-US" sz="1600" dirty="0" smtClean="0">
                <a:latin typeface="Times New Roman" pitchFamily="18" charset="0"/>
                <a:cs typeface="Times New Roman" pitchFamily="18" charset="0"/>
              </a:rPr>
              <a:t> (or cycle </a:t>
            </a:r>
            <a:r>
              <a:rPr lang="en-US" sz="1600" dirty="0" err="1" smtClean="0">
                <a:latin typeface="Times New Roman" pitchFamily="18" charset="0"/>
                <a:cs typeface="Times New Roman" pitchFamily="18" charset="0"/>
              </a:rPr>
              <a:t>ergometry</a:t>
            </a:r>
            <a:r>
              <a:rPr lang="en-US" sz="1600" dirty="0" smtClean="0">
                <a:latin typeface="Times New Roman" pitchFamily="18" charset="0"/>
                <a:cs typeface="Times New Roman" pitchFamily="18" charset="0"/>
              </a:rPr>
              <a:t> combined with arm </a:t>
            </a:r>
            <a:r>
              <a:rPr lang="en-US" sz="1600" dirty="0" err="1" smtClean="0">
                <a:latin typeface="Times New Roman" pitchFamily="18" charset="0"/>
                <a:cs typeface="Times New Roman" pitchFamily="18" charset="0"/>
              </a:rPr>
              <a:t>ergometry</a:t>
            </a:r>
            <a:r>
              <a:rPr lang="en-US" sz="1600" dirty="0" smtClean="0">
                <a:latin typeface="Times New Roman" pitchFamily="18" charset="0"/>
                <a:cs typeface="Times New Roman" pitchFamily="18" charset="0"/>
              </a:rPr>
              <a:t>) may generate less discomfort</a:t>
            </a:r>
          </a:p>
          <a:p>
            <a:pPr marL="742950" lvl="1" indent="-285750">
              <a:buFont typeface="Arial" pitchFamily="34" charset="0"/>
              <a:buChar char="•"/>
            </a:pPr>
            <a:endParaRPr lang="en-US" sz="1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8591726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261-263</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76577" y="176982"/>
            <a:ext cx="4976029" cy="4993675"/>
          </a:xfrm>
          <a:prstGeom prst="rect">
            <a:avLst/>
          </a:prstGeom>
          <a:noFill/>
        </p:spPr>
        <p:txBody>
          <a:bodyPr wrap="square" rtlCol="0">
            <a:spAutoFit/>
          </a:bodyPr>
          <a:lstStyle/>
          <a:p>
            <a:pPr marL="285750" indent="-285750">
              <a:buFont typeface="Arial" pitchFamily="34" charset="0"/>
              <a:buChar char="•"/>
            </a:pPr>
            <a:r>
              <a:rPr lang="en-US" sz="1600" dirty="0" smtClean="0">
                <a:latin typeface="Times New Roman" pitchFamily="18" charset="0"/>
                <a:cs typeface="Times New Roman" pitchFamily="18" charset="0"/>
              </a:rPr>
              <a:t>Adequate warm-ups and cool-downs should be conducted in which joints are moved through their full range of motion</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Aerobic activities to include: exercise with low stress to the joints (e.g., walking, cycling, swimming)</a:t>
            </a:r>
          </a:p>
          <a:p>
            <a:pPr marL="742950" lvl="1" indent="-285750">
              <a:buFont typeface="Arial" pitchFamily="34" charset="0"/>
              <a:buChar char="•"/>
            </a:pPr>
            <a:endParaRPr lang="en-US" sz="105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For water exercises, the water temperature should be 83° to 88° F as warmer water has muscle-relaxing and analgesic effects</a:t>
            </a:r>
          </a:p>
          <a:p>
            <a:pPr marL="742950" lvl="1" indent="-285750">
              <a:buFont typeface="Arial" pitchFamily="34" charset="0"/>
              <a:buChar char="•"/>
            </a:pPr>
            <a:endParaRPr lang="en-US" sz="10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Some patients will be able to tolerate treadmill exercise, but cycle </a:t>
            </a:r>
            <a:r>
              <a:rPr lang="en-US" sz="1600" dirty="0" err="1" smtClean="0">
                <a:latin typeface="Times New Roman" pitchFamily="18" charset="0"/>
                <a:cs typeface="Times New Roman" pitchFamily="18" charset="0"/>
              </a:rPr>
              <a:t>ergometry</a:t>
            </a:r>
            <a:r>
              <a:rPr lang="en-US" sz="1600" dirty="0" smtClean="0">
                <a:latin typeface="Times New Roman" pitchFamily="18" charset="0"/>
                <a:cs typeface="Times New Roman" pitchFamily="18" charset="0"/>
              </a:rPr>
              <a:t> (or cycle </a:t>
            </a:r>
            <a:r>
              <a:rPr lang="en-US" sz="1600" dirty="0" err="1" smtClean="0">
                <a:latin typeface="Times New Roman" pitchFamily="18" charset="0"/>
                <a:cs typeface="Times New Roman" pitchFamily="18" charset="0"/>
              </a:rPr>
              <a:t>ergometry</a:t>
            </a:r>
            <a:r>
              <a:rPr lang="en-US" sz="1600" dirty="0" smtClean="0">
                <a:latin typeface="Times New Roman" pitchFamily="18" charset="0"/>
                <a:cs typeface="Times New Roman" pitchFamily="18" charset="0"/>
              </a:rPr>
              <a:t> combined with arm </a:t>
            </a:r>
            <a:r>
              <a:rPr lang="en-US" sz="1600" dirty="0" err="1" smtClean="0">
                <a:latin typeface="Times New Roman" pitchFamily="18" charset="0"/>
                <a:cs typeface="Times New Roman" pitchFamily="18" charset="0"/>
              </a:rPr>
              <a:t>ergometry</a:t>
            </a:r>
            <a:r>
              <a:rPr lang="en-US" sz="1600" dirty="0" smtClean="0">
                <a:latin typeface="Times New Roman" pitchFamily="18" charset="0"/>
                <a:cs typeface="Times New Roman" pitchFamily="18" charset="0"/>
              </a:rPr>
              <a:t>) may generate less discomfort</a:t>
            </a:r>
          </a:p>
          <a:p>
            <a:pPr marL="742950" lvl="1" indent="-285750">
              <a:buFont typeface="Arial" pitchFamily="34" charset="0"/>
              <a:buChar char="•"/>
            </a:pPr>
            <a:endParaRPr lang="en-US" sz="10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If exercise includes walking or comparable movements, appropriate footwear (sufficient shock absorption and stability) is crucial</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71408131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261-263</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76577" y="176982"/>
            <a:ext cx="4976029" cy="5763116"/>
          </a:xfrm>
          <a:prstGeom prst="rect">
            <a:avLst/>
          </a:prstGeom>
          <a:noFill/>
        </p:spPr>
        <p:txBody>
          <a:bodyPr wrap="square" rtlCol="0">
            <a:spAutoFit/>
          </a:bodyPr>
          <a:lstStyle/>
          <a:p>
            <a:pPr marL="285750" indent="-285750">
              <a:buFont typeface="Arial" pitchFamily="34" charset="0"/>
              <a:buChar char="•"/>
            </a:pPr>
            <a:r>
              <a:rPr lang="en-US" sz="1600" dirty="0" smtClean="0">
                <a:latin typeface="Times New Roman" pitchFamily="18" charset="0"/>
                <a:cs typeface="Times New Roman" pitchFamily="18" charset="0"/>
              </a:rPr>
              <a:t>Adequate warm-ups and cool-downs should be conducted in which joints are moved through their full range of motion</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Aerobic activities to include: exercise with low stress to the joints (e.g., walking, cycling, swimming)</a:t>
            </a:r>
          </a:p>
          <a:p>
            <a:pPr marL="742950" lvl="1" indent="-285750">
              <a:buFont typeface="Arial" pitchFamily="34" charset="0"/>
              <a:buChar char="•"/>
            </a:pPr>
            <a:endParaRPr lang="en-US" sz="105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For water exercises, the water temperature should be 83° to 88° F as warmer water has muscle-relaxing and analgesic effects</a:t>
            </a:r>
          </a:p>
          <a:p>
            <a:pPr marL="742950" lvl="1" indent="-285750">
              <a:buFont typeface="Arial" pitchFamily="34" charset="0"/>
              <a:buChar char="•"/>
            </a:pPr>
            <a:endParaRPr lang="en-US" sz="10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Some patients will be able to tolerate treadmill exercise, but cycle </a:t>
            </a:r>
            <a:r>
              <a:rPr lang="en-US" sz="1600" dirty="0" err="1" smtClean="0">
                <a:latin typeface="Times New Roman" pitchFamily="18" charset="0"/>
                <a:cs typeface="Times New Roman" pitchFamily="18" charset="0"/>
              </a:rPr>
              <a:t>ergometry</a:t>
            </a:r>
            <a:r>
              <a:rPr lang="en-US" sz="1600" dirty="0" smtClean="0">
                <a:latin typeface="Times New Roman" pitchFamily="18" charset="0"/>
                <a:cs typeface="Times New Roman" pitchFamily="18" charset="0"/>
              </a:rPr>
              <a:t> (or cycle </a:t>
            </a:r>
            <a:r>
              <a:rPr lang="en-US" sz="1600" dirty="0" err="1" smtClean="0">
                <a:latin typeface="Times New Roman" pitchFamily="18" charset="0"/>
                <a:cs typeface="Times New Roman" pitchFamily="18" charset="0"/>
              </a:rPr>
              <a:t>ergometry</a:t>
            </a:r>
            <a:r>
              <a:rPr lang="en-US" sz="1600" dirty="0" smtClean="0">
                <a:latin typeface="Times New Roman" pitchFamily="18" charset="0"/>
                <a:cs typeface="Times New Roman" pitchFamily="18" charset="0"/>
              </a:rPr>
              <a:t> combined with arm </a:t>
            </a:r>
            <a:r>
              <a:rPr lang="en-US" sz="1600" dirty="0" err="1" smtClean="0">
                <a:latin typeface="Times New Roman" pitchFamily="18" charset="0"/>
                <a:cs typeface="Times New Roman" pitchFamily="18" charset="0"/>
              </a:rPr>
              <a:t>ergometry</a:t>
            </a:r>
            <a:r>
              <a:rPr lang="en-US" sz="1600" dirty="0" smtClean="0">
                <a:latin typeface="Times New Roman" pitchFamily="18" charset="0"/>
                <a:cs typeface="Times New Roman" pitchFamily="18" charset="0"/>
              </a:rPr>
              <a:t>) may generate less discomfort</a:t>
            </a:r>
          </a:p>
          <a:p>
            <a:pPr marL="742950" lvl="1" indent="-285750">
              <a:buFont typeface="Arial" pitchFamily="34" charset="0"/>
              <a:buChar char="•"/>
            </a:pPr>
            <a:endParaRPr lang="en-US" sz="10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If exercise includes walking or comparable movements, appropriate footwear (sufficient shock absorption and stability) is crucial</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Aerobic activities to avoid: high impact activities (e.g., running, stair climbing) and those with stop-and-go components </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2789732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261-263</a:t>
            </a:r>
            <a:endParaRPr lang="en-US" sz="700" b="1" dirty="0">
              <a:solidFill>
                <a:schemeClr val="tx1">
                  <a:lumMod val="50000"/>
                  <a:lumOff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8977036"/>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293-295</a:t>
            </a:r>
            <a:endParaRPr lang="en-US" sz="700" b="1" dirty="0">
              <a:solidFill>
                <a:schemeClr val="tx1">
                  <a:lumMod val="50000"/>
                  <a:lumOff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6517892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261-263</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76577" y="176982"/>
            <a:ext cx="4976029" cy="1077218"/>
          </a:xfrm>
          <a:prstGeom prst="rect">
            <a:avLst/>
          </a:prstGeom>
          <a:noFill/>
        </p:spPr>
        <p:txBody>
          <a:bodyPr wrap="square" rtlCol="0">
            <a:spAutoFit/>
          </a:bodyPr>
          <a:lstStyle/>
          <a:p>
            <a:pPr marL="285750" indent="-285750">
              <a:buFont typeface="Arial" pitchFamily="34" charset="0"/>
              <a:buChar char="•"/>
            </a:pPr>
            <a:r>
              <a:rPr lang="en-US" sz="1600" dirty="0">
                <a:latin typeface="Times New Roman" pitchFamily="18" charset="0"/>
                <a:cs typeface="Times New Roman" pitchFamily="18" charset="0"/>
              </a:rPr>
              <a:t>Resistance exercise and flexibility training should  include all major muscle groups, using the </a:t>
            </a:r>
            <a:r>
              <a:rPr lang="en-US" sz="1600" i="1" dirty="0">
                <a:latin typeface="Times New Roman" pitchFamily="18" charset="0"/>
                <a:cs typeface="Times New Roman" pitchFamily="18" charset="0"/>
              </a:rPr>
              <a:t>ACSM Guidelines </a:t>
            </a:r>
            <a:r>
              <a:rPr lang="en-US" sz="1600" dirty="0">
                <a:latin typeface="Times New Roman" pitchFamily="18" charset="0"/>
                <a:cs typeface="Times New Roman" pitchFamily="18" charset="0"/>
              </a:rPr>
              <a:t>for healthy individuals as a foundation</a:t>
            </a:r>
          </a:p>
          <a:p>
            <a:pPr marL="285750" indent="-285750">
              <a:buFont typeface="Arial" pitchFamily="34" charset="0"/>
              <a:buChar char="•"/>
            </a:pP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78834879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261-263</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76577" y="176982"/>
            <a:ext cx="4976029" cy="2062103"/>
          </a:xfrm>
          <a:prstGeom prst="rect">
            <a:avLst/>
          </a:prstGeom>
          <a:noFill/>
        </p:spPr>
        <p:txBody>
          <a:bodyPr wrap="square" rtlCol="0">
            <a:spAutoFit/>
          </a:bodyPr>
          <a:lstStyle/>
          <a:p>
            <a:pPr marL="285750" indent="-285750">
              <a:buFont typeface="Arial" pitchFamily="34" charset="0"/>
              <a:buChar char="•"/>
            </a:pPr>
            <a:r>
              <a:rPr lang="en-US" sz="1600" dirty="0">
                <a:latin typeface="Times New Roman" pitchFamily="18" charset="0"/>
                <a:cs typeface="Times New Roman" pitchFamily="18" charset="0"/>
              </a:rPr>
              <a:t>Resistance exercise and flexibility training should  include all major muscle groups, using the </a:t>
            </a:r>
            <a:r>
              <a:rPr lang="en-US" sz="1600" i="1" dirty="0">
                <a:latin typeface="Times New Roman" pitchFamily="18" charset="0"/>
                <a:cs typeface="Times New Roman" pitchFamily="18" charset="0"/>
              </a:rPr>
              <a:t>ACSM Guidelines </a:t>
            </a:r>
            <a:r>
              <a:rPr lang="en-US" sz="1600" dirty="0">
                <a:latin typeface="Times New Roman" pitchFamily="18" charset="0"/>
                <a:cs typeface="Times New Roman" pitchFamily="18" charset="0"/>
              </a:rPr>
              <a:t>for healthy individuals as a foundation</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err="1">
                <a:latin typeface="Times New Roman" pitchFamily="18" charset="0"/>
                <a:cs typeface="Times New Roman" pitchFamily="18" charset="0"/>
              </a:rPr>
              <a:t>Neuromotor</a:t>
            </a:r>
            <a:r>
              <a:rPr lang="en-US" sz="1600" dirty="0">
                <a:latin typeface="Times New Roman" pitchFamily="18" charset="0"/>
                <a:cs typeface="Times New Roman" pitchFamily="18" charset="0"/>
              </a:rPr>
              <a:t>, balance, and other functional activities should be incorporated (e.g., sit-to-stand and step-ups) as can be tolerated in order to improve and maintain the ability to perform activities of daily living</a:t>
            </a:r>
          </a:p>
        </p:txBody>
      </p:sp>
    </p:spTree>
    <p:extLst>
      <p:ext uri="{BB962C8B-B14F-4D97-AF65-F5344CB8AC3E}">
        <p14:creationId xmlns:p14="http://schemas.microsoft.com/office/powerpoint/2010/main" val="240239908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88832" y="3751160"/>
            <a:ext cx="5204054" cy="236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51805" y="6089748"/>
            <a:ext cx="3455719" cy="153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576577" y="176982"/>
            <a:ext cx="4976029" cy="1569660"/>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Pain is usually a major barrier to initiating and maintaining an exercise program, so the mode prescribed for each type of activity should be the least painful</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7076913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88832" y="3751160"/>
            <a:ext cx="5204054" cy="236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51805" y="6089748"/>
            <a:ext cx="3455719" cy="153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576577" y="176982"/>
            <a:ext cx="4976029" cy="2308324"/>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Pain is usually a major barrier to initiating and maintaining an exercise program, so the mode prescribed for each type of activity should be the least painful</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During acute inflammation, strenuous exercises should be postponed until the flare has subsided</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3695942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88832" y="3751160"/>
            <a:ext cx="5204054" cy="236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51805" y="6089748"/>
            <a:ext cx="3455719" cy="153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576577" y="176982"/>
            <a:ext cx="4976029" cy="3293209"/>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Pain is usually a major barrier to initiating and maintaining an exercise program, so the mode prescribed for each type of activity should be the least painful</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During acute inflammation, strenuous exercises should be postponed until the flare has subsided</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Gentle alternative activities may still be performed during these times, focusing on moving joints through their full range of motion</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3542047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614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5176"/>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576577" y="176982"/>
            <a:ext cx="4976029" cy="1077218"/>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This particular patient may have  more severe limitations in her arthritis, compounded by her injury</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
        <p:nvSpPr>
          <p:cNvPr id="19"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261-263</a:t>
            </a:r>
            <a:endParaRPr lang="en-US" sz="700" b="1" dirty="0">
              <a:solidFill>
                <a:schemeClr val="tx1">
                  <a:lumMod val="50000"/>
                  <a:lumOff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8841293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614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5176"/>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576577" y="176982"/>
            <a:ext cx="4976029" cy="2062103"/>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This particular patient may have  more severe limitations in her arthritis, compounded by her injury</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More conservative interim goals may be appropriate in which she is encouraged to perform whichever physical activities she can without pain</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
        <p:nvSpPr>
          <p:cNvPr id="19"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261-263</a:t>
            </a:r>
            <a:endParaRPr lang="en-US" sz="700" b="1" dirty="0">
              <a:solidFill>
                <a:schemeClr val="tx1">
                  <a:lumMod val="50000"/>
                  <a:lumOff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7991210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614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5176"/>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576577" y="176982"/>
            <a:ext cx="4976029" cy="3046988"/>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This particular patient may have  more severe limitations in her arthritis, compounded by her injury</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More conservative interim goals may be appropriate in which she is encouraged to perform whichever physical activities she can without pain</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She should be informed that a small amount of discomfort in the working muscles/joints during and immediately she exercises is to be expected</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
        <p:nvSpPr>
          <p:cNvPr id="19"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261-263</a:t>
            </a:r>
            <a:endParaRPr lang="en-US" sz="700" b="1" dirty="0">
              <a:solidFill>
                <a:schemeClr val="tx1">
                  <a:lumMod val="50000"/>
                  <a:lumOff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3454171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614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5176"/>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576577" y="176982"/>
            <a:ext cx="4976029" cy="3785652"/>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This particular patient may have  more severe limitations in her arthritis, compounded by her injury</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More conservative interim goals may be appropriate in which she is encouraged to perform whichever physical activities she can without pain</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She should be informed that a small amount of discomfort in the working muscles/joints during and immediately she exercises is to be expected</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However, if pain persists 2 h following, adjustments must be made in mode as well as other FITT components</a:t>
            </a:r>
            <a:endParaRPr lang="en-US" sz="1400" dirty="0" smtClean="0">
              <a:latin typeface="Times New Roman" pitchFamily="18" charset="0"/>
              <a:cs typeface="Times New Roman" pitchFamily="18" charset="0"/>
            </a:endParaRPr>
          </a:p>
        </p:txBody>
      </p:sp>
      <p:sp>
        <p:nvSpPr>
          <p:cNvPr id="19"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261-263</a:t>
            </a:r>
            <a:endParaRPr lang="en-US" sz="700" b="1" dirty="0">
              <a:solidFill>
                <a:schemeClr val="tx1">
                  <a:lumMod val="50000"/>
                  <a:lumOff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6363438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18" name="TextBox 17"/>
          <p:cNvSpPr txBox="1"/>
          <p:nvPr/>
        </p:nvSpPr>
        <p:spPr>
          <a:xfrm>
            <a:off x="3576577" y="176982"/>
            <a:ext cx="5208608" cy="6001643"/>
          </a:xfrm>
          <a:prstGeom prst="rect">
            <a:avLst/>
          </a:prstGeom>
          <a:noFill/>
        </p:spPr>
        <p:txBody>
          <a:bodyPr wrap="square" rtlCol="0">
            <a:spAutoFit/>
          </a:bodyPr>
          <a:lstStyle/>
          <a:p>
            <a:endParaRPr lang="en-US" sz="16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Antiretroviral medications</a:t>
            </a:r>
            <a:endParaRPr lang="en-US" sz="1600" dirty="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(Unlisted </a:t>
            </a:r>
            <a:r>
              <a:rPr lang="en-US" sz="1600" dirty="0">
                <a:latin typeface="Times New Roman" pitchFamily="18" charset="0"/>
                <a:cs typeface="Times New Roman" pitchFamily="18" charset="0"/>
              </a:rPr>
              <a:t>in </a:t>
            </a:r>
            <a:r>
              <a:rPr lang="en-US" sz="1600" i="1" dirty="0">
                <a:latin typeface="Times New Roman" pitchFamily="18" charset="0"/>
                <a:cs typeface="Times New Roman" pitchFamily="18" charset="0"/>
              </a:rPr>
              <a:t>GETP9</a:t>
            </a:r>
            <a:r>
              <a:rPr lang="en-US" sz="1600" dirty="0">
                <a:latin typeface="Times New Roman" pitchFamily="18" charset="0"/>
                <a:cs typeface="Times New Roman" pitchFamily="18" charset="0"/>
              </a:rPr>
              <a:t> Appendix </a:t>
            </a:r>
            <a:r>
              <a:rPr lang="en-US" sz="1600" dirty="0" smtClean="0">
                <a:latin typeface="Times New Roman" pitchFamily="18" charset="0"/>
                <a:cs typeface="Times New Roman" pitchFamily="18" charset="0"/>
              </a:rPr>
              <a:t>A)</a:t>
            </a:r>
            <a:endParaRPr lang="en-US" sz="1600" dirty="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Diarrhea </a:t>
            </a:r>
            <a:r>
              <a:rPr lang="en-US" sz="1600" dirty="0">
                <a:latin typeface="Times New Roman" pitchFamily="18" charset="0"/>
                <a:cs typeface="Times New Roman" pitchFamily="18" charset="0"/>
              </a:rPr>
              <a:t>(30%)</a:t>
            </a: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Headache (25%)</a:t>
            </a:r>
          </a:p>
          <a:p>
            <a:pPr marL="285750" indent="-285750">
              <a:buFont typeface="Arial" pitchFamily="34" charset="0"/>
              <a:buChar char="•"/>
            </a:pPr>
            <a:r>
              <a:rPr lang="en-US" sz="1600" dirty="0" smtClean="0">
                <a:latin typeface="Times New Roman" pitchFamily="18" charset="0"/>
                <a:cs typeface="Times New Roman" pitchFamily="18" charset="0"/>
              </a:rPr>
              <a:t>Abdominal </a:t>
            </a:r>
            <a:r>
              <a:rPr lang="en-US" sz="1600" dirty="0">
                <a:latin typeface="Times New Roman" pitchFamily="18" charset="0"/>
                <a:cs typeface="Times New Roman" pitchFamily="18" charset="0"/>
              </a:rPr>
              <a:t>pain (20% </a:t>
            </a:r>
            <a:r>
              <a:rPr lang="en-US" sz="1600" dirty="0" smtClean="0">
                <a:latin typeface="Times New Roman" pitchFamily="18" charset="0"/>
                <a:cs typeface="Times New Roman" pitchFamily="18" charset="0"/>
              </a:rPr>
              <a:t>)</a:t>
            </a:r>
          </a:p>
          <a:p>
            <a:pPr marL="285750" indent="-285750">
              <a:buFont typeface="Arial" pitchFamily="34" charset="0"/>
              <a:buChar char="•"/>
            </a:pPr>
            <a:r>
              <a:rPr lang="en-US" sz="1600" dirty="0" smtClean="0">
                <a:latin typeface="Times New Roman" pitchFamily="18" charset="0"/>
                <a:cs typeface="Times New Roman" pitchFamily="18" charset="0"/>
              </a:rPr>
              <a:t>Nausea </a:t>
            </a:r>
            <a:r>
              <a:rPr lang="en-US" sz="1600" dirty="0">
                <a:latin typeface="Times New Roman" pitchFamily="18" charset="0"/>
                <a:cs typeface="Times New Roman" pitchFamily="18" charset="0"/>
              </a:rPr>
              <a:t>(20% </a:t>
            </a:r>
            <a:r>
              <a:rPr lang="en-US" sz="1600" dirty="0" smtClean="0">
                <a:latin typeface="Times New Roman" pitchFamily="18" charset="0"/>
                <a:cs typeface="Times New Roman" pitchFamily="18" charset="0"/>
              </a:rPr>
              <a:t>)</a:t>
            </a:r>
          </a:p>
          <a:p>
            <a:pPr marL="285750" indent="-285750">
              <a:buFont typeface="Arial" pitchFamily="34" charset="0"/>
              <a:buChar char="•"/>
            </a:pPr>
            <a:r>
              <a:rPr lang="en-US" sz="1600" dirty="0">
                <a:latin typeface="Times New Roman" pitchFamily="18" charset="0"/>
                <a:cs typeface="Times New Roman" pitchFamily="18" charset="0"/>
              </a:rPr>
              <a:t>Fatigue (9%)</a:t>
            </a:r>
          </a:p>
          <a:p>
            <a:pPr marL="285750" indent="-285750">
              <a:buFont typeface="Arial" pitchFamily="34" charset="0"/>
              <a:buChar char="•"/>
            </a:pPr>
            <a:r>
              <a:rPr lang="en-US" sz="1600" dirty="0" smtClean="0">
                <a:latin typeface="Times New Roman" pitchFamily="18" charset="0"/>
                <a:cs typeface="Times New Roman" pitchFamily="18" charset="0"/>
              </a:rPr>
              <a:t>Myalgia (5%)</a:t>
            </a:r>
          </a:p>
          <a:p>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Cardiovascular (e.g., </a:t>
            </a:r>
            <a:r>
              <a:rPr lang="en-US" sz="1600" dirty="0" err="1" smtClean="0">
                <a:latin typeface="Times New Roman" pitchFamily="18" charset="0"/>
                <a:cs typeface="Times New Roman" pitchFamily="18" charset="0"/>
              </a:rPr>
              <a:t>atrioventricular</a:t>
            </a:r>
            <a:r>
              <a:rPr lang="en-US" sz="1600" dirty="0" smtClean="0">
                <a:latin typeface="Times New Roman" pitchFamily="18" charset="0"/>
                <a:cs typeface="Times New Roman" pitchFamily="18" charset="0"/>
              </a:rPr>
              <a:t> block, right bundle branch block) and endocrine  (</a:t>
            </a:r>
            <a:r>
              <a:rPr lang="en-US" sz="1600" dirty="0" err="1" smtClean="0">
                <a:latin typeface="Times New Roman" pitchFamily="18" charset="0"/>
                <a:cs typeface="Times New Roman" pitchFamily="18" charset="0"/>
              </a:rPr>
              <a:t>e.g</a:t>
            </a:r>
            <a:r>
              <a:rPr lang="en-US" sz="1600" dirty="0" smtClean="0">
                <a:latin typeface="Times New Roman" pitchFamily="18" charset="0"/>
                <a:cs typeface="Times New Roman" pitchFamily="18" charset="0"/>
              </a:rPr>
              <a:t>, hyperglycemia, diabetes) are serious but less common (typically occurring in fewer than 2% of patients)</a:t>
            </a: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Antiretroviral medications may affect day-to-day condition, exacerbating HIV-associated fluctuations in health</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Exercise choices should reflect daily circumstances</a:t>
            </a:r>
          </a:p>
          <a:p>
            <a:endParaRPr lang="en-US" sz="1600" dirty="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Micromedex.com</a:t>
            </a:r>
            <a:endParaRPr lang="en-US" sz="700" b="1" dirty="0">
              <a:solidFill>
                <a:schemeClr val="tx1">
                  <a:lumMod val="50000"/>
                  <a:lumOff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1972655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293-295</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88153" y="133956"/>
            <a:ext cx="5092860" cy="1092607"/>
          </a:xfrm>
          <a:prstGeom prst="rect">
            <a:avLst/>
          </a:prstGeom>
          <a:noFill/>
        </p:spPr>
        <p:txBody>
          <a:bodyPr wrap="square" rtlCol="0">
            <a:spAutoFit/>
          </a:bodyPr>
          <a:lstStyle/>
          <a:p>
            <a:pPr marL="285750" indent="-285750">
              <a:buFont typeface="Arial" pitchFamily="34" charset="0"/>
              <a:buChar char="•"/>
            </a:pPr>
            <a:r>
              <a:rPr lang="en-US" dirty="0">
                <a:latin typeface="Times New Roman" pitchFamily="18" charset="0"/>
                <a:cs typeface="Times New Roman" pitchFamily="18" charset="0"/>
              </a:rPr>
              <a:t>Contact </a:t>
            </a:r>
            <a:r>
              <a:rPr lang="en-US" dirty="0" smtClean="0">
                <a:latin typeface="Times New Roman" pitchFamily="18" charset="0"/>
                <a:cs typeface="Times New Roman" pitchFamily="18" charset="0"/>
              </a:rPr>
              <a:t>or otherwise high-risk </a:t>
            </a:r>
            <a:r>
              <a:rPr lang="en-US" dirty="0">
                <a:latin typeface="Times New Roman" pitchFamily="18" charset="0"/>
                <a:cs typeface="Times New Roman" pitchFamily="18" charset="0"/>
              </a:rPr>
              <a:t>activities (</a:t>
            </a:r>
            <a:r>
              <a:rPr lang="en-US" i="1" dirty="0">
                <a:latin typeface="Times New Roman" pitchFamily="18" charset="0"/>
                <a:cs typeface="Times New Roman" pitchFamily="18" charset="0"/>
              </a:rPr>
              <a:t>e.g., </a:t>
            </a:r>
            <a:r>
              <a:rPr lang="en-US" dirty="0">
                <a:latin typeface="Times New Roman" pitchFamily="18" charset="0"/>
                <a:cs typeface="Times New Roman" pitchFamily="18" charset="0"/>
              </a:rPr>
              <a:t>skateboarding) should be avoided due to risk of </a:t>
            </a:r>
            <a:r>
              <a:rPr lang="en-US" dirty="0" smtClean="0">
                <a:latin typeface="Times New Roman" pitchFamily="18" charset="0"/>
                <a:cs typeface="Times New Roman" pitchFamily="18" charset="0"/>
              </a:rPr>
              <a:t>bleeding</a:t>
            </a:r>
            <a:endParaRPr lang="en-US" dirty="0">
              <a:latin typeface="Times New Roman" pitchFamily="18" charset="0"/>
              <a:cs typeface="Times New Roman" pitchFamily="18" charset="0"/>
            </a:endParaRPr>
          </a:p>
          <a:p>
            <a:endParaRPr lang="en-US" sz="11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6880136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18" name="TextBox 17"/>
          <p:cNvSpPr txBox="1"/>
          <p:nvPr/>
        </p:nvSpPr>
        <p:spPr>
          <a:xfrm>
            <a:off x="3576577" y="176982"/>
            <a:ext cx="5254907" cy="4031873"/>
          </a:xfrm>
          <a:prstGeom prst="rect">
            <a:avLst/>
          </a:prstGeom>
          <a:noFill/>
        </p:spPr>
        <p:txBody>
          <a:bodyPr wrap="square" rtlCol="0">
            <a:spAutoFit/>
          </a:bodyPr>
          <a:lstStyle/>
          <a:p>
            <a:endParaRPr lang="en-US" sz="1600" dirty="0" smtClean="0">
              <a:latin typeface="Times New Roman" pitchFamily="18" charset="0"/>
              <a:cs typeface="Times New Roman" pitchFamily="18" charset="0"/>
            </a:endParaRPr>
          </a:p>
          <a:p>
            <a:r>
              <a:rPr lang="en-US" sz="1600" b="1" dirty="0" err="1" smtClean="0">
                <a:latin typeface="Times New Roman" pitchFamily="18" charset="0"/>
                <a:cs typeface="Times New Roman" pitchFamily="18" charset="0"/>
              </a:rPr>
              <a:t>Novolog</a:t>
            </a:r>
            <a:r>
              <a:rPr lang="en-US" sz="1600" dirty="0" smtClean="0">
                <a:latin typeface="Times New Roman" pitchFamily="18" charset="0"/>
                <a:cs typeface="Times New Roman" pitchFamily="18" charset="0"/>
              </a:rPr>
              <a:t> | </a:t>
            </a:r>
            <a:r>
              <a:rPr lang="en-US" sz="1600" i="1" dirty="0" smtClean="0">
                <a:latin typeface="Times New Roman" pitchFamily="18" charset="0"/>
                <a:cs typeface="Times New Roman" pitchFamily="18" charset="0"/>
              </a:rPr>
              <a:t>Rapid acting insulin </a:t>
            </a:r>
          </a:p>
          <a:p>
            <a:endParaRPr lang="en-US" sz="1600" i="1"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(Not </a:t>
            </a:r>
            <a:r>
              <a:rPr lang="en-US" sz="1600" dirty="0">
                <a:latin typeface="Times New Roman" pitchFamily="18" charset="0"/>
                <a:cs typeface="Times New Roman" pitchFamily="18" charset="0"/>
              </a:rPr>
              <a:t>present in </a:t>
            </a:r>
            <a:r>
              <a:rPr lang="en-US" sz="1600" dirty="0" smtClean="0">
                <a:latin typeface="Times New Roman" pitchFamily="18" charset="0"/>
                <a:cs typeface="Times New Roman" pitchFamily="18" charset="0"/>
              </a:rPr>
              <a:t>GETP9 Table </a:t>
            </a:r>
            <a:r>
              <a:rPr lang="en-US" sz="1600" dirty="0">
                <a:latin typeface="Times New Roman" pitchFamily="18" charset="0"/>
                <a:cs typeface="Times New Roman" pitchFamily="18" charset="0"/>
              </a:rPr>
              <a:t>A.1</a:t>
            </a:r>
            <a:r>
              <a:rPr lang="en-US" sz="1600" dirty="0" smtClean="0">
                <a:latin typeface="Times New Roman" pitchFamily="18" charset="0"/>
                <a:cs typeface="Times New Roman" pitchFamily="18" charset="0"/>
              </a:rPr>
              <a:t>.)</a:t>
            </a:r>
          </a:p>
          <a:p>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Hypoglycemia (27% to 75% </a:t>
            </a:r>
            <a:r>
              <a:rPr lang="en-US" sz="1600" dirty="0" smtClean="0">
                <a:latin typeface="Times New Roman" pitchFamily="18" charset="0"/>
                <a:cs typeface="Times New Roman" pitchFamily="18" charset="0"/>
              </a:rPr>
              <a:t>)</a:t>
            </a: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Less common: </a:t>
            </a:r>
            <a:r>
              <a:rPr lang="en-US" sz="1600" dirty="0" err="1" smtClean="0">
                <a:latin typeface="Times New Roman" pitchFamily="18" charset="0"/>
                <a:cs typeface="Times New Roman" pitchFamily="18" charset="0"/>
              </a:rPr>
              <a:t>lipodystrophy</a:t>
            </a:r>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Glucose and insulin </a:t>
            </a:r>
            <a:r>
              <a:rPr lang="en-US" sz="1600" dirty="0">
                <a:latin typeface="Times New Roman" pitchFamily="18" charset="0"/>
                <a:cs typeface="Times New Roman" pitchFamily="18" charset="0"/>
              </a:rPr>
              <a:t>dosage and timing </a:t>
            </a:r>
            <a:r>
              <a:rPr lang="en-US" sz="1600" dirty="0" smtClean="0">
                <a:latin typeface="Times New Roman" pitchFamily="18" charset="0"/>
                <a:cs typeface="Times New Roman" pitchFamily="18" charset="0"/>
              </a:rPr>
              <a:t>should be monitored relative to different </a:t>
            </a:r>
            <a:r>
              <a:rPr lang="en-US" sz="1600" dirty="0">
                <a:latin typeface="Times New Roman" pitchFamily="18" charset="0"/>
                <a:cs typeface="Times New Roman" pitchFamily="18" charset="0"/>
              </a:rPr>
              <a:t>modes of exercise (e.g. resistance versus aerobic exercise</a:t>
            </a:r>
            <a:r>
              <a:rPr lang="en-US" sz="1600" dirty="0" smtClean="0">
                <a:latin typeface="Times New Roman" pitchFamily="18" charset="0"/>
                <a:cs typeface="Times New Roman" pitchFamily="18" charset="0"/>
              </a:rPr>
              <a:t>) for up to 12 h after</a:t>
            </a:r>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Micromedex.com</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20" name="Text Box 3"/>
          <p:cNvSpPr txBox="1">
            <a:spLocks noChangeArrowheads="1"/>
          </p:cNvSpPr>
          <p:nvPr/>
        </p:nvSpPr>
        <p:spPr bwMode="auto">
          <a:xfrm>
            <a:off x="8070111" y="5732436"/>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i="1" dirty="0" smtClean="0">
                <a:solidFill>
                  <a:schemeClr val="tx1">
                    <a:lumMod val="50000"/>
                    <a:lumOff val="50000"/>
                  </a:schemeClr>
                </a:solidFill>
                <a:latin typeface="Times New Roman" pitchFamily="18" charset="0"/>
                <a:cs typeface="Times New Roman" pitchFamily="18" charset="0"/>
              </a:rPr>
              <a:t>GETP9</a:t>
            </a:r>
            <a:r>
              <a:rPr lang="en-US" sz="700" b="1" dirty="0" smtClean="0">
                <a:solidFill>
                  <a:schemeClr val="tx1">
                    <a:lumMod val="50000"/>
                    <a:lumOff val="50000"/>
                  </a:schemeClr>
                </a:solidFill>
                <a:latin typeface="Times New Roman" pitchFamily="18" charset="0"/>
                <a:cs typeface="Times New Roman" pitchFamily="18" charset="0"/>
              </a:rPr>
              <a:t>, Appendix A</a:t>
            </a:r>
            <a:endParaRPr lang="en-US" sz="700" b="1" dirty="0">
              <a:solidFill>
                <a:schemeClr val="tx1">
                  <a:lumMod val="50000"/>
                  <a:lumOff val="50000"/>
                </a:schemeClr>
              </a:solidFill>
              <a:latin typeface="Times New Roman" pitchFamily="18" charset="0"/>
              <a:cs typeface="Times New Roman" pitchFamily="18" charset="0"/>
            </a:endParaRPr>
          </a:p>
        </p:txBody>
      </p:sp>
      <p:pic>
        <p:nvPicPr>
          <p:cNvPr id="21"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60830" y="3429000"/>
            <a:ext cx="5574272" cy="180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72888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18" name="TextBox 17"/>
          <p:cNvSpPr txBox="1"/>
          <p:nvPr/>
        </p:nvSpPr>
        <p:spPr>
          <a:xfrm>
            <a:off x="3576577" y="176982"/>
            <a:ext cx="5254907" cy="6740307"/>
          </a:xfrm>
          <a:prstGeom prst="rect">
            <a:avLst/>
          </a:prstGeom>
          <a:noFill/>
        </p:spPr>
        <p:txBody>
          <a:bodyPr wrap="square" rtlCol="0">
            <a:spAutoFit/>
          </a:bodyPr>
          <a:lstStyle/>
          <a:p>
            <a:endParaRPr lang="en-US" sz="16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Cortisone</a:t>
            </a:r>
            <a:r>
              <a:rPr lang="en-US" sz="1600" dirty="0" smtClean="0">
                <a:latin typeface="Times New Roman" pitchFamily="18" charset="0"/>
                <a:cs typeface="Times New Roman" pitchFamily="18" charset="0"/>
              </a:rPr>
              <a:t>  | </a:t>
            </a:r>
            <a:r>
              <a:rPr lang="en-US" sz="1600" i="1" dirty="0" smtClean="0">
                <a:latin typeface="Times New Roman" pitchFamily="18" charset="0"/>
                <a:cs typeface="Times New Roman" pitchFamily="18" charset="0"/>
              </a:rPr>
              <a:t>Corticosteroid</a:t>
            </a:r>
          </a:p>
          <a:p>
            <a:endParaRPr lang="en-US" sz="1600"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(Appendix </a:t>
            </a:r>
            <a:r>
              <a:rPr lang="en-US" sz="1600" dirty="0">
                <a:latin typeface="Times New Roman" pitchFamily="18" charset="0"/>
                <a:cs typeface="Times New Roman" pitchFamily="18" charset="0"/>
              </a:rPr>
              <a:t>A only contains inhaled </a:t>
            </a:r>
            <a:r>
              <a:rPr lang="en-US" sz="1600" dirty="0" smtClean="0">
                <a:latin typeface="Times New Roman" pitchFamily="18" charset="0"/>
                <a:cs typeface="Times New Roman" pitchFamily="18" charset="0"/>
              </a:rPr>
              <a:t>corticosteroids)</a:t>
            </a: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Hypertension and gastrointestinal disorders are listed as a common side effect with no incidence listed</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Osteoporosis </a:t>
            </a:r>
            <a:r>
              <a:rPr lang="en-US" sz="1600" dirty="0">
                <a:latin typeface="Times New Roman" pitchFamily="18" charset="0"/>
                <a:cs typeface="Times New Roman" pitchFamily="18" charset="0"/>
              </a:rPr>
              <a:t>and hyperglycemia are listed as serious side effects with no </a:t>
            </a:r>
            <a:r>
              <a:rPr lang="en-US" sz="1600" dirty="0" smtClean="0">
                <a:latin typeface="Times New Roman" pitchFamily="18" charset="0"/>
                <a:cs typeface="Times New Roman" pitchFamily="18" charset="0"/>
              </a:rPr>
              <a:t>incidence</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With a one-time dose, she’s unlikely to experience these side effects</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If doses repeat, it may be prudent to monitor osteoporosis (due to common incidence with HIV), hyperglycemia (due to DM), and hypertension</a:t>
            </a:r>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Micromedex.com</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20" name="Text Box 3"/>
          <p:cNvSpPr txBox="1">
            <a:spLocks noChangeArrowheads="1"/>
          </p:cNvSpPr>
          <p:nvPr/>
        </p:nvSpPr>
        <p:spPr bwMode="auto">
          <a:xfrm>
            <a:off x="8070111" y="5732436"/>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i="1" dirty="0" smtClean="0">
                <a:solidFill>
                  <a:schemeClr val="tx1">
                    <a:lumMod val="50000"/>
                    <a:lumOff val="50000"/>
                  </a:schemeClr>
                </a:solidFill>
                <a:latin typeface="Times New Roman" pitchFamily="18" charset="0"/>
                <a:cs typeface="Times New Roman" pitchFamily="18" charset="0"/>
              </a:rPr>
              <a:t>GETP9</a:t>
            </a:r>
            <a:r>
              <a:rPr lang="en-US" sz="700" b="1" dirty="0" smtClean="0">
                <a:solidFill>
                  <a:schemeClr val="tx1">
                    <a:lumMod val="50000"/>
                    <a:lumOff val="50000"/>
                  </a:schemeClr>
                </a:solidFill>
                <a:latin typeface="Times New Roman" pitchFamily="18" charset="0"/>
                <a:cs typeface="Times New Roman" pitchFamily="18" charset="0"/>
              </a:rPr>
              <a:t>, Appendix A</a:t>
            </a:r>
            <a:endParaRPr lang="en-US" sz="700" b="1" dirty="0">
              <a:solidFill>
                <a:schemeClr val="tx1">
                  <a:lumMod val="50000"/>
                  <a:lumOff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489619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18" name="TextBox 17"/>
          <p:cNvSpPr txBox="1"/>
          <p:nvPr/>
        </p:nvSpPr>
        <p:spPr>
          <a:xfrm>
            <a:off x="3576577" y="176982"/>
            <a:ext cx="4976029" cy="2800767"/>
          </a:xfrm>
          <a:prstGeom prst="rect">
            <a:avLst/>
          </a:prstGeom>
          <a:noFill/>
        </p:spPr>
        <p:txBody>
          <a:bodyPr wrap="square" rtlCol="0">
            <a:spAutoFit/>
          </a:bodyPr>
          <a:lstStyle/>
          <a:p>
            <a:endParaRPr lang="en-US" sz="16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Albuterol</a:t>
            </a:r>
            <a:r>
              <a:rPr lang="en-US" sz="1600" dirty="0" smtClean="0">
                <a:latin typeface="Times New Roman" pitchFamily="18" charset="0"/>
                <a:cs typeface="Times New Roman" pitchFamily="18" charset="0"/>
              </a:rPr>
              <a:t> | </a:t>
            </a:r>
            <a:r>
              <a:rPr lang="en-US" sz="1600" i="1" dirty="0" smtClean="0">
                <a:latin typeface="Times New Roman" pitchFamily="18" charset="0"/>
                <a:cs typeface="Times New Roman" pitchFamily="18" charset="0"/>
              </a:rPr>
              <a:t>Beta-2 </a:t>
            </a:r>
            <a:r>
              <a:rPr lang="en-US" sz="1600" i="1" dirty="0">
                <a:latin typeface="Times New Roman" pitchFamily="18" charset="0"/>
                <a:cs typeface="Times New Roman" pitchFamily="18" charset="0"/>
              </a:rPr>
              <a:t>receptor agonist</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Upper respiratory infection (21</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Nausea (10% </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Headache (7% </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Tachyarrhythmia </a:t>
            </a:r>
            <a:r>
              <a:rPr lang="en-US" sz="1600" dirty="0">
                <a:latin typeface="Times New Roman" pitchFamily="18" charset="0"/>
                <a:cs typeface="Times New Roman" pitchFamily="18" charset="0"/>
              </a:rPr>
              <a:t>is common, but more serious cardiovascular side effects </a:t>
            </a:r>
            <a:r>
              <a:rPr lang="en-US" sz="1600" dirty="0" smtClean="0">
                <a:latin typeface="Times New Roman" pitchFamily="18" charset="0"/>
                <a:cs typeface="Times New Roman" pitchFamily="18" charset="0"/>
              </a:rPr>
              <a:t>(e.g., atrial fibrillation,</a:t>
            </a:r>
          </a:p>
          <a:p>
            <a:r>
              <a:rPr lang="en-US" sz="1600" dirty="0" smtClean="0">
                <a:latin typeface="Times New Roman" pitchFamily="18" charset="0"/>
                <a:cs typeface="Times New Roman" pitchFamily="18" charset="0"/>
              </a:rPr>
              <a:t>myocardial </a:t>
            </a:r>
            <a:r>
              <a:rPr lang="en-US" sz="1600" dirty="0">
                <a:latin typeface="Times New Roman" pitchFamily="18" charset="0"/>
                <a:cs typeface="Times New Roman" pitchFamily="18" charset="0"/>
              </a:rPr>
              <a:t>infarction) are uncommon</a:t>
            </a:r>
          </a:p>
          <a:p>
            <a:endParaRPr lang="en-US" sz="16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48"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Micromedex.com</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20" name="Text Box 3"/>
          <p:cNvSpPr txBox="1">
            <a:spLocks noChangeArrowheads="1"/>
          </p:cNvSpPr>
          <p:nvPr/>
        </p:nvSpPr>
        <p:spPr bwMode="auto">
          <a:xfrm>
            <a:off x="8070111" y="5732436"/>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i="1" dirty="0" smtClean="0">
                <a:solidFill>
                  <a:schemeClr val="tx1">
                    <a:lumMod val="50000"/>
                    <a:lumOff val="50000"/>
                  </a:schemeClr>
                </a:solidFill>
                <a:latin typeface="Times New Roman" pitchFamily="18" charset="0"/>
                <a:cs typeface="Times New Roman" pitchFamily="18" charset="0"/>
              </a:rPr>
              <a:t>GETP9</a:t>
            </a:r>
            <a:r>
              <a:rPr lang="en-US" sz="700" b="1" dirty="0" smtClean="0">
                <a:solidFill>
                  <a:schemeClr val="tx1">
                    <a:lumMod val="50000"/>
                    <a:lumOff val="50000"/>
                  </a:schemeClr>
                </a:solidFill>
                <a:latin typeface="Times New Roman" pitchFamily="18" charset="0"/>
                <a:cs typeface="Times New Roman" pitchFamily="18" charset="0"/>
              </a:rPr>
              <a:t>, Appendix A</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Rectangle 2"/>
          <p:cNvSpPr/>
          <p:nvPr/>
        </p:nvSpPr>
        <p:spPr>
          <a:xfrm>
            <a:off x="3576578" y="3244334"/>
            <a:ext cx="4676172" cy="2092881"/>
          </a:xfrm>
          <a:prstGeom prst="rect">
            <a:avLst/>
          </a:prstGeom>
        </p:spPr>
        <p:txBody>
          <a:bodyPr wrap="square">
            <a:spAutoFit/>
          </a:bodyPr>
          <a:lstStyle/>
          <a:p>
            <a:r>
              <a:rPr lang="en-US" b="1" dirty="0">
                <a:latin typeface="Times New Roman" pitchFamily="18" charset="0"/>
                <a:cs typeface="Times New Roman" pitchFamily="18" charset="0"/>
              </a:rPr>
              <a:t>Advil</a:t>
            </a:r>
            <a:r>
              <a:rPr lang="en-US" dirty="0">
                <a:latin typeface="Times New Roman" pitchFamily="18" charset="0"/>
                <a:cs typeface="Times New Roman" pitchFamily="18" charset="0"/>
              </a:rPr>
              <a:t> | </a:t>
            </a:r>
            <a:r>
              <a:rPr lang="en-US" i="1" dirty="0" smtClean="0">
                <a:latin typeface="Times New Roman" pitchFamily="18" charset="0"/>
                <a:cs typeface="Times New Roman" pitchFamily="18" charset="0"/>
              </a:rPr>
              <a:t>NSAID</a:t>
            </a:r>
          </a:p>
          <a:p>
            <a:endParaRPr lang="en-US" sz="1600" i="1"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Heartburn </a:t>
            </a:r>
            <a:r>
              <a:rPr lang="en-US" sz="1600" dirty="0" smtClean="0">
                <a:latin typeface="Times New Roman" pitchFamily="18" charset="0"/>
                <a:cs typeface="Times New Roman" pitchFamily="18" charset="0"/>
              </a:rPr>
              <a:t>(3</a:t>
            </a:r>
            <a:r>
              <a:rPr lang="en-US" sz="1600" dirty="0">
                <a:latin typeface="Times New Roman" pitchFamily="18" charset="0"/>
                <a:cs typeface="Times New Roman" pitchFamily="18" charset="0"/>
              </a:rPr>
              <a:t>% to 9% </a:t>
            </a:r>
            <a:r>
              <a:rPr lang="en-US" sz="1600" dirty="0" smtClean="0">
                <a:latin typeface="Times New Roman" pitchFamily="18" charset="0"/>
                <a:cs typeface="Times New Roman" pitchFamily="18" charset="0"/>
              </a:rPr>
              <a:t>)</a:t>
            </a:r>
          </a:p>
          <a:p>
            <a:pPr marL="285750" indent="-285750">
              <a:buFont typeface="Arial" pitchFamily="34" charset="0"/>
              <a:buChar char="•"/>
            </a:pPr>
            <a:r>
              <a:rPr lang="en-US" sz="1600" dirty="0" smtClean="0">
                <a:latin typeface="Times New Roman" pitchFamily="18" charset="0"/>
                <a:cs typeface="Times New Roman" pitchFamily="18" charset="0"/>
              </a:rPr>
              <a:t>Nausea (3</a:t>
            </a:r>
            <a:r>
              <a:rPr lang="en-US" sz="1600" dirty="0">
                <a:latin typeface="Times New Roman" pitchFamily="18" charset="0"/>
                <a:cs typeface="Times New Roman" pitchFamily="18" charset="0"/>
              </a:rPr>
              <a:t>% to 9</a:t>
            </a:r>
            <a:r>
              <a:rPr lang="en-US" sz="1600" dirty="0" smtClean="0">
                <a:latin typeface="Times New Roman" pitchFamily="18" charset="0"/>
                <a:cs typeface="Times New Roman" pitchFamily="18" charset="0"/>
              </a:rPr>
              <a:t>%)</a:t>
            </a:r>
          </a:p>
          <a:p>
            <a:pPr marL="285750" indent="-285750">
              <a:buFont typeface="Arial" pitchFamily="34" charset="0"/>
              <a:buChar char="•"/>
            </a:pPr>
            <a:r>
              <a:rPr lang="en-US" sz="1600" dirty="0" smtClean="0">
                <a:latin typeface="Times New Roman" pitchFamily="18" charset="0"/>
                <a:cs typeface="Times New Roman" pitchFamily="18" charset="0"/>
              </a:rPr>
              <a:t>Dizziness (3% to 9%)</a:t>
            </a:r>
          </a:p>
          <a:p>
            <a:endParaRPr lang="en-US" sz="1600"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Cardiovascular side effects (e.g., congestive </a:t>
            </a:r>
            <a:r>
              <a:rPr lang="en-US" sz="1600" dirty="0">
                <a:latin typeface="Times New Roman" pitchFamily="18" charset="0"/>
                <a:cs typeface="Times New Roman" pitchFamily="18" charset="0"/>
              </a:rPr>
              <a:t>heart </a:t>
            </a:r>
            <a:r>
              <a:rPr lang="en-US" sz="1600" dirty="0" smtClean="0">
                <a:latin typeface="Times New Roman" pitchFamily="18" charset="0"/>
                <a:cs typeface="Times New Roman" pitchFamily="18" charset="0"/>
              </a:rPr>
              <a:t>failure, hypertension) occur in less than 1% of cases</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89778877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sp>
        <p:nvSpPr>
          <p:cNvPr id="19"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i="1" dirty="0" smtClean="0">
                <a:solidFill>
                  <a:schemeClr val="tx1">
                    <a:lumMod val="50000"/>
                    <a:lumOff val="50000"/>
                  </a:schemeClr>
                </a:solidFill>
                <a:latin typeface="Times New Roman" pitchFamily="18" charset="0"/>
                <a:cs typeface="Times New Roman" pitchFamily="18" charset="0"/>
              </a:rPr>
              <a:t>GETP9</a:t>
            </a:r>
            <a:r>
              <a:rPr lang="en-US" sz="700" b="1" dirty="0" smtClean="0">
                <a:solidFill>
                  <a:schemeClr val="tx1">
                    <a:lumMod val="50000"/>
                    <a:lumOff val="50000"/>
                  </a:schemeClr>
                </a:solidFill>
                <a:latin typeface="Times New Roman" pitchFamily="18" charset="0"/>
                <a:cs typeface="Times New Roman" pitchFamily="18" charset="0"/>
              </a:rPr>
              <a:t>, Appendix A</a:t>
            </a:r>
            <a:endParaRPr lang="en-US" sz="700" b="1" dirty="0">
              <a:solidFill>
                <a:schemeClr val="tx1">
                  <a:lumMod val="50000"/>
                  <a:lumOff val="50000"/>
                </a:schemeClr>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2888" y="361767"/>
            <a:ext cx="865822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98587" y="3947353"/>
            <a:ext cx="6346825" cy="1077218"/>
          </a:xfrm>
          <a:prstGeom prst="rect">
            <a:avLst/>
          </a:prstGeom>
          <a:noFill/>
        </p:spPr>
        <p:txBody>
          <a:bodyPr wrap="square" rtlCol="0">
            <a:spAutoFit/>
          </a:bodyPr>
          <a:lstStyle/>
          <a:p>
            <a:r>
              <a:rPr lang="en-US" sz="1600" dirty="0">
                <a:latin typeface="Times New Roman" pitchFamily="18" charset="0"/>
                <a:cs typeface="Times New Roman" pitchFamily="18" charset="0"/>
              </a:rPr>
              <a:t>The patient’s bronchodilator may accelerate her </a:t>
            </a:r>
            <a:r>
              <a:rPr lang="en-US" sz="1600" dirty="0" smtClean="0">
                <a:latin typeface="Times New Roman" pitchFamily="18" charset="0"/>
                <a:cs typeface="Times New Roman" pitchFamily="18" charset="0"/>
              </a:rPr>
              <a:t>HR, </a:t>
            </a:r>
            <a:r>
              <a:rPr lang="en-US" sz="1600" dirty="0">
                <a:latin typeface="Times New Roman" pitchFamily="18" charset="0"/>
                <a:cs typeface="Times New Roman" pitchFamily="18" charset="0"/>
              </a:rPr>
              <a:t>which </a:t>
            </a:r>
            <a:r>
              <a:rPr lang="en-US" sz="1600" dirty="0" smtClean="0">
                <a:latin typeface="Times New Roman" pitchFamily="18" charset="0"/>
                <a:cs typeface="Times New Roman" pitchFamily="18" charset="0"/>
              </a:rPr>
              <a:t>can </a:t>
            </a:r>
            <a:r>
              <a:rPr lang="en-US" sz="1600" dirty="0">
                <a:latin typeface="Times New Roman" pitchFamily="18" charset="0"/>
                <a:cs typeface="Times New Roman" pitchFamily="18" charset="0"/>
              </a:rPr>
              <a:t>result in HR-based intensity measures overestimating her true </a:t>
            </a:r>
            <a:r>
              <a:rPr lang="en-US" sz="1600" dirty="0" smtClean="0">
                <a:latin typeface="Times New Roman" pitchFamily="18" charset="0"/>
                <a:cs typeface="Times New Roman" pitchFamily="18" charset="0"/>
              </a:rPr>
              <a:t>intensity</a:t>
            </a:r>
          </a:p>
          <a:p>
            <a:endParaRPr lang="en-US" sz="1600"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Using </a:t>
            </a:r>
            <a:r>
              <a:rPr lang="en-US" sz="1600" dirty="0">
                <a:latin typeface="Times New Roman" pitchFamily="18" charset="0"/>
                <a:cs typeface="Times New Roman" pitchFamily="18" charset="0"/>
              </a:rPr>
              <a:t>a secondary measure such as a Borg scale may be </a:t>
            </a:r>
            <a:r>
              <a:rPr lang="en-US" sz="1600" dirty="0" smtClean="0">
                <a:latin typeface="Times New Roman" pitchFamily="18" charset="0"/>
                <a:cs typeface="Times New Roman" pitchFamily="18" charset="0"/>
              </a:rPr>
              <a:t>appropriate</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65627629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3"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25746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18" name="TextBox 17"/>
          <p:cNvSpPr txBox="1"/>
          <p:nvPr/>
        </p:nvSpPr>
        <p:spPr>
          <a:xfrm>
            <a:off x="3576577" y="176982"/>
            <a:ext cx="4976029" cy="2677656"/>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She is overweight</a:t>
            </a:r>
          </a:p>
          <a:p>
            <a:pPr marL="742950" lvl="1" indent="-285750">
              <a:buFont typeface="Arial" pitchFamily="34" charset="0"/>
              <a:buChar char="•"/>
            </a:pPr>
            <a:endParaRPr lang="en-US" sz="8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Similar to DM, exercise should incorporate large muscle groups</a:t>
            </a:r>
          </a:p>
          <a:p>
            <a:pPr marL="742950" lvl="1" indent="-285750">
              <a:buFont typeface="Arial" pitchFamily="34" charset="0"/>
              <a:buChar char="•"/>
            </a:pPr>
            <a:endParaRPr lang="en-US" sz="8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The primary mode of exercise recommended for weight loss is aerobic</a:t>
            </a:r>
          </a:p>
          <a:p>
            <a:pPr marL="742950" lvl="1" indent="-285750">
              <a:buFont typeface="Arial" pitchFamily="34" charset="0"/>
              <a:buChar char="•"/>
            </a:pPr>
            <a:endParaRPr lang="en-US" sz="8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She should be additionally cautious about impact activities exacerbating her arthritis</a:t>
            </a:r>
          </a:p>
          <a:p>
            <a:pPr marL="285750" indent="-285750">
              <a:buFont typeface="Arial" pitchFamily="34" charset="0"/>
              <a:buChar char="•"/>
            </a:pPr>
            <a:endParaRPr lang="en-US" sz="16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chapter 10</a:t>
            </a:r>
            <a:endParaRPr lang="en-US" sz="700" b="1" dirty="0">
              <a:solidFill>
                <a:schemeClr val="tx1">
                  <a:lumMod val="50000"/>
                  <a:lumOff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2636200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18" name="TextBox 17"/>
          <p:cNvSpPr txBox="1"/>
          <p:nvPr/>
        </p:nvSpPr>
        <p:spPr>
          <a:xfrm>
            <a:off x="3576577" y="176982"/>
            <a:ext cx="4976029" cy="4524315"/>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She is overweight</a:t>
            </a:r>
          </a:p>
          <a:p>
            <a:pPr marL="742950" lvl="1" indent="-285750">
              <a:buFont typeface="Arial" pitchFamily="34" charset="0"/>
              <a:buChar char="•"/>
            </a:pPr>
            <a:endParaRPr lang="en-US" sz="8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Similar to DM, exercise should incorporate large muscle groups</a:t>
            </a:r>
          </a:p>
          <a:p>
            <a:pPr marL="742950" lvl="1" indent="-285750">
              <a:buFont typeface="Arial" pitchFamily="34" charset="0"/>
              <a:buChar char="•"/>
            </a:pPr>
            <a:endParaRPr lang="en-US" sz="8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The primary mode of exercise recommended for weight loss is aerobic</a:t>
            </a:r>
          </a:p>
          <a:p>
            <a:pPr marL="742950" lvl="1" indent="-285750">
              <a:buFont typeface="Arial" pitchFamily="34" charset="0"/>
              <a:buChar char="•"/>
            </a:pPr>
            <a:endParaRPr lang="en-US" sz="8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She should be additionally cautious about impact activities exacerbating her arthritis</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She </a:t>
            </a:r>
            <a:r>
              <a:rPr lang="en-US" sz="1600" dirty="0">
                <a:latin typeface="Times New Roman" pitchFamily="18" charset="0"/>
                <a:cs typeface="Times New Roman" pitchFamily="18" charset="0"/>
              </a:rPr>
              <a:t>has prehypertension </a:t>
            </a:r>
            <a:r>
              <a:rPr lang="en-US" sz="1600" dirty="0" smtClean="0">
                <a:latin typeface="Times New Roman" pitchFamily="18" charset="0"/>
                <a:cs typeface="Times New Roman" pitchFamily="18" charset="0"/>
              </a:rPr>
              <a:t>but </a:t>
            </a:r>
            <a:r>
              <a:rPr lang="en-US" sz="1600" dirty="0">
                <a:latin typeface="Times New Roman" pitchFamily="18" charset="0"/>
                <a:cs typeface="Times New Roman" pitchFamily="18" charset="0"/>
              </a:rPr>
              <a:t>a favorable lipid </a:t>
            </a:r>
            <a:r>
              <a:rPr lang="en-US" sz="1600" dirty="0" smtClean="0">
                <a:latin typeface="Times New Roman" pitchFamily="18" charset="0"/>
                <a:cs typeface="Times New Roman" pitchFamily="18" charset="0"/>
              </a:rPr>
              <a:t>profile</a:t>
            </a:r>
          </a:p>
          <a:p>
            <a:pPr marL="742950" lvl="1" indent="-285750">
              <a:buFont typeface="Arial" pitchFamily="34" charset="0"/>
              <a:buChar char="•"/>
            </a:pPr>
            <a:endParaRPr lang="en-US" sz="8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Finding activities she’s likely to participate in frequently may be have a positive effect on her BP due to the accumulated episodes of </a:t>
            </a:r>
            <a:r>
              <a:rPr lang="en-US" sz="1600" dirty="0" err="1" smtClean="0">
                <a:latin typeface="Times New Roman" pitchFamily="18" charset="0"/>
                <a:cs typeface="Times New Roman" pitchFamily="18" charset="0"/>
              </a:rPr>
              <a:t>postexercise</a:t>
            </a:r>
            <a:r>
              <a:rPr lang="en-US" sz="1600" dirty="0" smtClean="0">
                <a:latin typeface="Times New Roman" pitchFamily="18" charset="0"/>
                <a:cs typeface="Times New Roman" pitchFamily="18" charset="0"/>
              </a:rPr>
              <a:t> hypotension, each lasting </a:t>
            </a:r>
            <a:r>
              <a:rPr lang="en-US" sz="1600" dirty="0">
                <a:latin typeface="Times New Roman" pitchFamily="18" charset="0"/>
                <a:cs typeface="Times New Roman" pitchFamily="18" charset="0"/>
              </a:rPr>
              <a:t>up to 24 </a:t>
            </a:r>
            <a:r>
              <a:rPr lang="en-US" sz="1600" dirty="0" smtClean="0">
                <a:latin typeface="Times New Roman" pitchFamily="18" charset="0"/>
                <a:cs typeface="Times New Roman" pitchFamily="18" charset="0"/>
              </a:rPr>
              <a:t>hours</a:t>
            </a:r>
          </a:p>
          <a:p>
            <a:pPr marL="285750" indent="-285750">
              <a:buFont typeface="Arial" pitchFamily="34" charset="0"/>
              <a:buChar char="•"/>
            </a:pPr>
            <a:endParaRPr lang="en-US" sz="16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chapter 10</a:t>
            </a:r>
            <a:endParaRPr lang="en-US" sz="700" b="1" dirty="0">
              <a:solidFill>
                <a:schemeClr val="tx1">
                  <a:lumMod val="50000"/>
                  <a:lumOff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189216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18" name="TextBox 17"/>
          <p:cNvSpPr txBox="1"/>
          <p:nvPr/>
        </p:nvSpPr>
        <p:spPr>
          <a:xfrm>
            <a:off x="3576577" y="176982"/>
            <a:ext cx="4976029" cy="5878532"/>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She is overweight</a:t>
            </a:r>
          </a:p>
          <a:p>
            <a:pPr marL="742950" lvl="1" indent="-285750">
              <a:buFont typeface="Arial" pitchFamily="34" charset="0"/>
              <a:buChar char="•"/>
            </a:pPr>
            <a:endParaRPr lang="en-US" sz="8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Similar to DM, exercise should incorporate large muscle groups</a:t>
            </a:r>
          </a:p>
          <a:p>
            <a:pPr marL="742950" lvl="1" indent="-285750">
              <a:buFont typeface="Arial" pitchFamily="34" charset="0"/>
              <a:buChar char="•"/>
            </a:pPr>
            <a:endParaRPr lang="en-US" sz="8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The primary mode of exercise recommended for weight loss is aerobic</a:t>
            </a:r>
          </a:p>
          <a:p>
            <a:pPr marL="742950" lvl="1" indent="-285750">
              <a:buFont typeface="Arial" pitchFamily="34" charset="0"/>
              <a:buChar char="•"/>
            </a:pPr>
            <a:endParaRPr lang="en-US" sz="8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She should be additionally cautious about impact activities exacerbating her arthritis</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She </a:t>
            </a:r>
            <a:r>
              <a:rPr lang="en-US" sz="1600" dirty="0">
                <a:latin typeface="Times New Roman" pitchFamily="18" charset="0"/>
                <a:cs typeface="Times New Roman" pitchFamily="18" charset="0"/>
              </a:rPr>
              <a:t>has prehypertension </a:t>
            </a:r>
            <a:r>
              <a:rPr lang="en-US" sz="1600" dirty="0" smtClean="0">
                <a:latin typeface="Times New Roman" pitchFamily="18" charset="0"/>
                <a:cs typeface="Times New Roman" pitchFamily="18" charset="0"/>
              </a:rPr>
              <a:t>but </a:t>
            </a:r>
            <a:r>
              <a:rPr lang="en-US" sz="1600" dirty="0">
                <a:latin typeface="Times New Roman" pitchFamily="18" charset="0"/>
                <a:cs typeface="Times New Roman" pitchFamily="18" charset="0"/>
              </a:rPr>
              <a:t>a favorable lipid </a:t>
            </a:r>
            <a:r>
              <a:rPr lang="en-US" sz="1600" dirty="0" smtClean="0">
                <a:latin typeface="Times New Roman" pitchFamily="18" charset="0"/>
                <a:cs typeface="Times New Roman" pitchFamily="18" charset="0"/>
              </a:rPr>
              <a:t>profile</a:t>
            </a:r>
          </a:p>
          <a:p>
            <a:pPr marL="742950" lvl="1" indent="-285750">
              <a:buFont typeface="Arial" pitchFamily="34" charset="0"/>
              <a:buChar char="•"/>
            </a:pPr>
            <a:endParaRPr lang="en-US" sz="8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Finding activities she’s likely to participate in frequently may be have a positive effect on her BP due to the accumulated episodes of </a:t>
            </a:r>
            <a:r>
              <a:rPr lang="en-US" sz="1600" dirty="0" err="1" smtClean="0">
                <a:latin typeface="Times New Roman" pitchFamily="18" charset="0"/>
                <a:cs typeface="Times New Roman" pitchFamily="18" charset="0"/>
              </a:rPr>
              <a:t>postexercise</a:t>
            </a:r>
            <a:r>
              <a:rPr lang="en-US" sz="1600" dirty="0" smtClean="0">
                <a:latin typeface="Times New Roman" pitchFamily="18" charset="0"/>
                <a:cs typeface="Times New Roman" pitchFamily="18" charset="0"/>
              </a:rPr>
              <a:t> hypotension, each lasting </a:t>
            </a:r>
            <a:r>
              <a:rPr lang="en-US" sz="1600" dirty="0">
                <a:latin typeface="Times New Roman" pitchFamily="18" charset="0"/>
                <a:cs typeface="Times New Roman" pitchFamily="18" charset="0"/>
              </a:rPr>
              <a:t>up to 24 </a:t>
            </a:r>
            <a:r>
              <a:rPr lang="en-US" sz="1600" dirty="0" smtClean="0">
                <a:latin typeface="Times New Roman" pitchFamily="18" charset="0"/>
                <a:cs typeface="Times New Roman" pitchFamily="18" charset="0"/>
              </a:rPr>
              <a:t>hours</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Her </a:t>
            </a:r>
            <a:r>
              <a:rPr lang="en-US" sz="1600" dirty="0">
                <a:latin typeface="Times New Roman" pitchFamily="18" charset="0"/>
                <a:cs typeface="Times New Roman" pitchFamily="18" charset="0"/>
              </a:rPr>
              <a:t>VO</a:t>
            </a:r>
            <a:r>
              <a:rPr lang="en-US" sz="1600" baseline="-25000" dirty="0">
                <a:latin typeface="Times New Roman" pitchFamily="18" charset="0"/>
                <a:cs typeface="Times New Roman" pitchFamily="18" charset="0"/>
              </a:rPr>
              <a:t>2</a:t>
            </a:r>
            <a:r>
              <a:rPr lang="en-US" sz="1600" dirty="0">
                <a:latin typeface="Times New Roman" pitchFamily="18" charset="0"/>
                <a:cs typeface="Times New Roman" pitchFamily="18" charset="0"/>
              </a:rPr>
              <a:t> and RHR suggest poor cardiopulmonary </a:t>
            </a:r>
            <a:r>
              <a:rPr lang="en-US" sz="1600" dirty="0" smtClean="0">
                <a:latin typeface="Times New Roman" pitchFamily="18" charset="0"/>
                <a:cs typeface="Times New Roman" pitchFamily="18" charset="0"/>
              </a:rPr>
              <a:t>fitness </a:t>
            </a:r>
          </a:p>
          <a:p>
            <a:pPr marL="285750" indent="-285750">
              <a:buFont typeface="Arial" pitchFamily="34" charset="0"/>
              <a:buChar char="•"/>
            </a:pPr>
            <a:endParaRPr lang="en-US" sz="8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Exercise modes should reflect this, focusing on aerobic activity</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pic>
        <p:nvPicPr>
          <p:cNvPr id="3"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chapter 10</a:t>
            </a:r>
            <a:endParaRPr lang="en-US" sz="700" b="1" dirty="0">
              <a:solidFill>
                <a:schemeClr val="tx1">
                  <a:lumMod val="50000"/>
                  <a:lumOff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3238556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18" name="TextBox 17"/>
          <p:cNvSpPr txBox="1"/>
          <p:nvPr/>
        </p:nvSpPr>
        <p:spPr>
          <a:xfrm>
            <a:off x="3576577" y="176982"/>
            <a:ext cx="4976029" cy="1323439"/>
          </a:xfrm>
          <a:prstGeom prst="rect">
            <a:avLst/>
          </a:prstGeom>
          <a:noFill/>
        </p:spPr>
        <p:txBody>
          <a:bodyPr wrap="square" rtlCol="0">
            <a:spAutoFit/>
          </a:bodyPr>
          <a:lstStyle/>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Her grip strength and floor transfer test suggest above average strength and physical functioning</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Her sit-and-reach score suggests good flexibility</a:t>
            </a:r>
          </a:p>
        </p:txBody>
      </p:sp>
      <p:pic>
        <p:nvPicPr>
          <p:cNvPr id="3"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chapter 10</a:t>
            </a:r>
            <a:endParaRPr lang="en-US" sz="700" b="1" dirty="0">
              <a:solidFill>
                <a:schemeClr val="tx1">
                  <a:lumMod val="50000"/>
                  <a:lumOff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0461632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4" name="TextBox 3"/>
          <p:cNvSpPr txBox="1"/>
          <p:nvPr/>
        </p:nvSpPr>
        <p:spPr>
          <a:xfrm>
            <a:off x="3507129" y="203406"/>
            <a:ext cx="5266481" cy="1569660"/>
          </a:xfrm>
          <a:prstGeom prst="rect">
            <a:avLst/>
          </a:prstGeom>
          <a:noFill/>
        </p:spPr>
        <p:txBody>
          <a:bodyPr wrap="square" rtlCol="0">
            <a:spAutoFit/>
          </a:bodyPr>
          <a:lstStyle/>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In Summation, the choice of exercise should reflect interests of the individual</a:t>
            </a:r>
          </a:p>
          <a:p>
            <a:endParaRPr lang="en-US" sz="1600" b="1"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If her interests permit, the following would be advised:</a:t>
            </a:r>
          </a:p>
          <a:p>
            <a:endParaRPr lang="en-US" sz="1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5589047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293-295</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88153" y="133956"/>
            <a:ext cx="5092860" cy="1800493"/>
          </a:xfrm>
          <a:prstGeom prst="rect">
            <a:avLst/>
          </a:prstGeom>
          <a:noFill/>
        </p:spPr>
        <p:txBody>
          <a:bodyPr wrap="square" rtlCol="0">
            <a:spAutoFit/>
          </a:bodyPr>
          <a:lstStyle/>
          <a:p>
            <a:pPr marL="285750" indent="-285750">
              <a:buFont typeface="Arial" pitchFamily="34" charset="0"/>
              <a:buChar char="•"/>
            </a:pPr>
            <a:r>
              <a:rPr lang="en-US" dirty="0">
                <a:latin typeface="Times New Roman" pitchFamily="18" charset="0"/>
                <a:cs typeface="Times New Roman" pitchFamily="18" charset="0"/>
              </a:rPr>
              <a:t>Contact </a:t>
            </a:r>
            <a:r>
              <a:rPr lang="en-US" dirty="0" smtClean="0">
                <a:latin typeface="Times New Roman" pitchFamily="18" charset="0"/>
                <a:cs typeface="Times New Roman" pitchFamily="18" charset="0"/>
              </a:rPr>
              <a:t>or otherwise high-risk </a:t>
            </a:r>
            <a:r>
              <a:rPr lang="en-US" dirty="0">
                <a:latin typeface="Times New Roman" pitchFamily="18" charset="0"/>
                <a:cs typeface="Times New Roman" pitchFamily="18" charset="0"/>
              </a:rPr>
              <a:t>activities (</a:t>
            </a:r>
            <a:r>
              <a:rPr lang="en-US" i="1" dirty="0">
                <a:latin typeface="Times New Roman" pitchFamily="18" charset="0"/>
                <a:cs typeface="Times New Roman" pitchFamily="18" charset="0"/>
              </a:rPr>
              <a:t>e.g., </a:t>
            </a:r>
            <a:r>
              <a:rPr lang="en-US" dirty="0">
                <a:latin typeface="Times New Roman" pitchFamily="18" charset="0"/>
                <a:cs typeface="Times New Roman" pitchFamily="18" charset="0"/>
              </a:rPr>
              <a:t>skateboarding) should be avoided due to risk of </a:t>
            </a:r>
            <a:r>
              <a:rPr lang="en-US" dirty="0" smtClean="0">
                <a:latin typeface="Times New Roman" pitchFamily="18" charset="0"/>
                <a:cs typeface="Times New Roman" pitchFamily="18" charset="0"/>
              </a:rPr>
              <a:t>bleeding</a:t>
            </a:r>
            <a:endParaRPr lang="en-US" dirty="0">
              <a:latin typeface="Times New Roman" pitchFamily="18" charset="0"/>
              <a:cs typeface="Times New Roman" pitchFamily="18" charset="0"/>
            </a:endParaRPr>
          </a:p>
          <a:p>
            <a:pPr marL="285750" indent="-285750">
              <a:buFont typeface="Arial" pitchFamily="34" charset="0"/>
              <a:buChar char="•"/>
            </a:pPr>
            <a:endParaRPr lang="en-US" sz="1000" dirty="0" smtClean="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Osteopenia is common; if present, weight-bearing activities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should be included</a:t>
            </a:r>
          </a:p>
          <a:p>
            <a:endParaRPr lang="en-US" sz="11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3966470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4" name="TextBox 3"/>
          <p:cNvSpPr txBox="1"/>
          <p:nvPr/>
        </p:nvSpPr>
        <p:spPr>
          <a:xfrm>
            <a:off x="3507129" y="203406"/>
            <a:ext cx="5266481" cy="2062103"/>
          </a:xfrm>
          <a:prstGeom prst="rect">
            <a:avLst/>
          </a:prstGeom>
          <a:noFill/>
        </p:spPr>
        <p:txBody>
          <a:bodyPr wrap="square" rtlCol="0">
            <a:spAutoFit/>
          </a:bodyPr>
          <a:lstStyle/>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In Summation, the choice of exercise should reflect interests of the individual</a:t>
            </a:r>
          </a:p>
          <a:p>
            <a:endParaRPr lang="en-US" sz="1600" b="1"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If her interests permit, the following would be advised:</a:t>
            </a:r>
          </a:p>
          <a:p>
            <a:endParaRPr lang="en-US" sz="1600" b="1"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Adequate warm-up and cool-down should be conducted</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5274722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4" name="TextBox 3"/>
          <p:cNvSpPr txBox="1"/>
          <p:nvPr/>
        </p:nvSpPr>
        <p:spPr>
          <a:xfrm>
            <a:off x="3507129" y="203406"/>
            <a:ext cx="5266481" cy="3046988"/>
          </a:xfrm>
          <a:prstGeom prst="rect">
            <a:avLst/>
          </a:prstGeom>
          <a:noFill/>
        </p:spPr>
        <p:txBody>
          <a:bodyPr wrap="square" rtlCol="0">
            <a:spAutoFit/>
          </a:bodyPr>
          <a:lstStyle/>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In Summation, the choice of exercise should reflect interests of the individual</a:t>
            </a:r>
          </a:p>
          <a:p>
            <a:endParaRPr lang="en-US" sz="1600" b="1"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If her interests permit, the following would be advised:</a:t>
            </a:r>
          </a:p>
          <a:p>
            <a:endParaRPr lang="en-US" sz="1600" b="1"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Adequate warm-up and cool-down should be conducted</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Aerobic and resistance exercises in which large muscle groups are incorporated</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9875030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4" name="TextBox 3"/>
          <p:cNvSpPr txBox="1"/>
          <p:nvPr/>
        </p:nvSpPr>
        <p:spPr>
          <a:xfrm>
            <a:off x="3507129" y="203406"/>
            <a:ext cx="5266481" cy="4924425"/>
          </a:xfrm>
          <a:prstGeom prst="rect">
            <a:avLst/>
          </a:prstGeom>
          <a:noFill/>
        </p:spPr>
        <p:txBody>
          <a:bodyPr wrap="square" rtlCol="0">
            <a:spAutoFit/>
          </a:bodyPr>
          <a:lstStyle/>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In Summation, the choice of exercise should reflect interests of the individual</a:t>
            </a:r>
          </a:p>
          <a:p>
            <a:endParaRPr lang="en-US" sz="1600" b="1"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If her interests permit, the following would be advised:</a:t>
            </a:r>
          </a:p>
          <a:p>
            <a:endParaRPr lang="en-US" sz="1600" b="1"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Adequate warm-up and cool-down should be conducted</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Aerobic and resistance exercises in which large muscle groups are incorporated</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The resistance exercise should incorporate all major muscle groups (beneficial for numerous reasons, including DM and bone density)</a:t>
            </a:r>
          </a:p>
          <a:p>
            <a:pPr marL="742950" lvl="1" indent="-285750">
              <a:buFont typeface="Arial" pitchFamily="34" charset="0"/>
              <a:buChar char="•"/>
            </a:pPr>
            <a:endParaRPr lang="en-US" sz="10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Resources such as gym access will be a factor in determining what type of resistance exercises are performed</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7723782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4" name="TextBox 3"/>
          <p:cNvSpPr txBox="1"/>
          <p:nvPr/>
        </p:nvSpPr>
        <p:spPr>
          <a:xfrm>
            <a:off x="3507129" y="203406"/>
            <a:ext cx="5266481" cy="5416868"/>
          </a:xfrm>
          <a:prstGeom prst="rect">
            <a:avLst/>
          </a:prstGeom>
          <a:noFill/>
        </p:spPr>
        <p:txBody>
          <a:bodyPr wrap="square" rtlCol="0">
            <a:spAutoFit/>
          </a:bodyPr>
          <a:lstStyle/>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In Summation, the choice of exercise should reflect interests of the individual</a:t>
            </a:r>
          </a:p>
          <a:p>
            <a:endParaRPr lang="en-US" sz="1600" b="1"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If her interests permit, the following would be advised:</a:t>
            </a:r>
          </a:p>
          <a:p>
            <a:endParaRPr lang="en-US" sz="1600" b="1"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Adequate warm-up and cool-down should be conducted</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Aerobic and resistance exercises in which large muscle groups are incorporated</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The resistance exercise should incorporate all major muscle groups (beneficial for numerous reasons, including DM and bone density)</a:t>
            </a:r>
          </a:p>
          <a:p>
            <a:pPr marL="742950" lvl="1" indent="-285750">
              <a:buFont typeface="Arial" pitchFamily="34" charset="0"/>
              <a:buChar char="•"/>
            </a:pPr>
            <a:endParaRPr lang="en-US" sz="1000" dirty="0" smtClean="0">
              <a:latin typeface="Times New Roman" pitchFamily="18" charset="0"/>
              <a:cs typeface="Times New Roman" pitchFamily="18" charset="0"/>
            </a:endParaRPr>
          </a:p>
          <a:p>
            <a:pPr marL="742950" lvl="1" indent="-285750">
              <a:buFont typeface="Arial" pitchFamily="34" charset="0"/>
              <a:buChar char="•"/>
            </a:pPr>
            <a:r>
              <a:rPr lang="en-US" sz="1600" dirty="0" smtClean="0">
                <a:latin typeface="Times New Roman" pitchFamily="18" charset="0"/>
                <a:cs typeface="Times New Roman" pitchFamily="18" charset="0"/>
              </a:rPr>
              <a:t>Resources such as gym access will be a factor in determining what type of resistance exercises are performed</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Due her to poor cardiovascular fitness and her disease profile, aerobic exercise should be a major focus</a:t>
            </a:r>
            <a:endParaRPr lang="en-US" sz="1600" dirty="0">
              <a:latin typeface="Times New Roman" pitchFamily="18" charset="0"/>
              <a:cs typeface="Times New Roman" pitchFamily="18" charset="0"/>
            </a:endParaRP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40620905"/>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4" name="TextBox 3"/>
          <p:cNvSpPr txBox="1"/>
          <p:nvPr/>
        </p:nvSpPr>
        <p:spPr>
          <a:xfrm>
            <a:off x="3507129" y="203406"/>
            <a:ext cx="5266481" cy="2554545"/>
          </a:xfrm>
          <a:prstGeom prst="rect">
            <a:avLst/>
          </a:prstGeom>
          <a:noFill/>
        </p:spPr>
        <p:txBody>
          <a:bodyPr wrap="square" rtlCol="0">
            <a:spAutoFit/>
          </a:bodyPr>
          <a:lstStyle/>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In Summation, the choice of exercise should reflect interests of the individual</a:t>
            </a:r>
          </a:p>
          <a:p>
            <a:endParaRPr lang="en-US" sz="1600" b="1"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If her interests permit, the following would be advised:</a:t>
            </a: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Aerobic activities should be low-impact/low stress (walking, cycling, swimming in a warm pool) and avoid stop-and-go actions</a:t>
            </a:r>
          </a:p>
          <a:p>
            <a:pPr marL="285750" indent="-285750">
              <a:buFont typeface="Arial"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6628632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4" name="TextBox 3"/>
          <p:cNvSpPr txBox="1"/>
          <p:nvPr/>
        </p:nvSpPr>
        <p:spPr>
          <a:xfrm>
            <a:off x="3507129" y="203406"/>
            <a:ext cx="5266481" cy="3293209"/>
          </a:xfrm>
          <a:prstGeom prst="rect">
            <a:avLst/>
          </a:prstGeom>
          <a:noFill/>
        </p:spPr>
        <p:txBody>
          <a:bodyPr wrap="square" rtlCol="0">
            <a:spAutoFit/>
          </a:bodyPr>
          <a:lstStyle/>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In Summation, the choice of exercise should reflect interests of the individual</a:t>
            </a:r>
          </a:p>
          <a:p>
            <a:endParaRPr lang="en-US" sz="1600" b="1"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If her interests permit, the following would be advised:</a:t>
            </a: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Aerobic activities should be low-impact/low stress (walking, cycling, swimming in a warm pool) and avoid stop-and-go actions</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May </a:t>
            </a:r>
            <a:r>
              <a:rPr lang="en-US" sz="1600" dirty="0">
                <a:latin typeface="Times New Roman" pitchFamily="18" charset="0"/>
                <a:cs typeface="Times New Roman" pitchFamily="18" charset="0"/>
              </a:rPr>
              <a:t>take a period of trial and error to figure out which exercises are </a:t>
            </a:r>
            <a:r>
              <a:rPr lang="en-US" sz="1600" dirty="0" smtClean="0">
                <a:latin typeface="Times New Roman" pitchFamily="18" charset="0"/>
                <a:cs typeface="Times New Roman" pitchFamily="18" charset="0"/>
              </a:rPr>
              <a:t>safest</a:t>
            </a:r>
          </a:p>
          <a:p>
            <a:pPr marL="285750" indent="-285750">
              <a:buFont typeface="Arial" pitchFamily="34" charset="0"/>
              <a:buChar char="•"/>
            </a:pP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68601293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4" name="TextBox 3"/>
          <p:cNvSpPr txBox="1"/>
          <p:nvPr/>
        </p:nvSpPr>
        <p:spPr>
          <a:xfrm>
            <a:off x="3507129" y="203406"/>
            <a:ext cx="5266481" cy="4031873"/>
          </a:xfrm>
          <a:prstGeom prst="rect">
            <a:avLst/>
          </a:prstGeom>
          <a:noFill/>
        </p:spPr>
        <p:txBody>
          <a:bodyPr wrap="square" rtlCol="0">
            <a:spAutoFit/>
          </a:bodyPr>
          <a:lstStyle/>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In Summation, the choice of exercise should reflect interests of the individual</a:t>
            </a:r>
          </a:p>
          <a:p>
            <a:endParaRPr lang="en-US" sz="1600" b="1"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If her interests permit, the following would be advised:</a:t>
            </a: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Aerobic activities should be low-impact/low stress (walking, cycling, swimming in a warm pool) and avoid stop-and-go actions</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May </a:t>
            </a:r>
            <a:r>
              <a:rPr lang="en-US" sz="1600" dirty="0">
                <a:latin typeface="Times New Roman" pitchFamily="18" charset="0"/>
                <a:cs typeface="Times New Roman" pitchFamily="18" charset="0"/>
              </a:rPr>
              <a:t>take a period of trial and error to figure out which exercises are </a:t>
            </a:r>
            <a:r>
              <a:rPr lang="en-US" sz="1600" dirty="0" smtClean="0">
                <a:latin typeface="Times New Roman" pitchFamily="18" charset="0"/>
                <a:cs typeface="Times New Roman" pitchFamily="18" charset="0"/>
              </a:rPr>
              <a:t>safest</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In the event of a flare up, assess whether it’s the mode or the volume of the exercise that is inducing it</a:t>
            </a:r>
          </a:p>
          <a:p>
            <a:pPr marL="285750" indent="-285750">
              <a:buFont typeface="Arial" pitchFamily="34" charset="0"/>
              <a:buChar char="•"/>
            </a:pP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8292441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4" name="TextBox 3"/>
          <p:cNvSpPr txBox="1"/>
          <p:nvPr/>
        </p:nvSpPr>
        <p:spPr>
          <a:xfrm>
            <a:off x="3507129" y="203406"/>
            <a:ext cx="5266481" cy="5016758"/>
          </a:xfrm>
          <a:prstGeom prst="rect">
            <a:avLst/>
          </a:prstGeom>
          <a:noFill/>
        </p:spPr>
        <p:txBody>
          <a:bodyPr wrap="square" rtlCol="0">
            <a:spAutoFit/>
          </a:bodyPr>
          <a:lstStyle/>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In Summation, the choice of exercise should reflect interests of the individual</a:t>
            </a:r>
          </a:p>
          <a:p>
            <a:endParaRPr lang="en-US" sz="1600" b="1"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If her interests permit, the following would be advised:</a:t>
            </a: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Aerobic activities should be low-impact/low stress (walking, cycling, swimming in a warm pool) and avoid stop-and-go actions</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May </a:t>
            </a:r>
            <a:r>
              <a:rPr lang="en-US" sz="1600" dirty="0">
                <a:latin typeface="Times New Roman" pitchFamily="18" charset="0"/>
                <a:cs typeface="Times New Roman" pitchFamily="18" charset="0"/>
              </a:rPr>
              <a:t>take a period of trial and error to figure out which exercises are </a:t>
            </a:r>
            <a:r>
              <a:rPr lang="en-US" sz="1600" dirty="0" smtClean="0">
                <a:latin typeface="Times New Roman" pitchFamily="18" charset="0"/>
                <a:cs typeface="Times New Roman" pitchFamily="18" charset="0"/>
              </a:rPr>
              <a:t>safest</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In the event of a flare up, assess whether it’s the mode or the volume of the exercise that is inducing it</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If there is a flare-up of arthritis, light activities can be performed in which joints are gently moved through the full range of motion</a:t>
            </a:r>
          </a:p>
          <a:p>
            <a:pPr marL="285750" indent="-285750">
              <a:buFont typeface="Arial" pitchFamily="34" charset="0"/>
              <a:buChar char="•"/>
            </a:pP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67101896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4" name="TextBox 3"/>
          <p:cNvSpPr txBox="1"/>
          <p:nvPr/>
        </p:nvSpPr>
        <p:spPr>
          <a:xfrm>
            <a:off x="3507129" y="203406"/>
            <a:ext cx="5266481" cy="5755422"/>
          </a:xfrm>
          <a:prstGeom prst="rect">
            <a:avLst/>
          </a:prstGeom>
          <a:noFill/>
        </p:spPr>
        <p:txBody>
          <a:bodyPr wrap="square" rtlCol="0">
            <a:spAutoFit/>
          </a:bodyPr>
          <a:lstStyle/>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In Summation, the choice of exercise should reflect interests of the individual</a:t>
            </a:r>
          </a:p>
          <a:p>
            <a:endParaRPr lang="en-US" sz="1600" b="1"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If her interests permit, the following would be advised:</a:t>
            </a: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Aerobic activities should be low-impact/low stress (walking, cycling, swimming in a warm pool) and avoid stop-and-go actions</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May </a:t>
            </a:r>
            <a:r>
              <a:rPr lang="en-US" sz="1600" dirty="0">
                <a:latin typeface="Times New Roman" pitchFamily="18" charset="0"/>
                <a:cs typeface="Times New Roman" pitchFamily="18" charset="0"/>
              </a:rPr>
              <a:t>take a period of trial and error to figure out which exercises are </a:t>
            </a:r>
            <a:r>
              <a:rPr lang="en-US" sz="1600" dirty="0" smtClean="0">
                <a:latin typeface="Times New Roman" pitchFamily="18" charset="0"/>
                <a:cs typeface="Times New Roman" pitchFamily="18" charset="0"/>
              </a:rPr>
              <a:t>safest</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In the event of a flare up, assess whether it’s the mode or the volume of the exercise that is inducing it</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If there is a flare-up of arthritis, light activities can be performed in which joints are gently moved through the full range of motion</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Floor transfer test suggests above average physical functioning, but </a:t>
            </a:r>
            <a:r>
              <a:rPr lang="en-US" sz="1600" dirty="0" err="1">
                <a:latin typeface="Times New Roman" pitchFamily="18" charset="0"/>
                <a:cs typeface="Times New Roman" pitchFamily="18" charset="0"/>
              </a:rPr>
              <a:t>neuromotor</a:t>
            </a:r>
            <a:r>
              <a:rPr lang="en-US" sz="1600" dirty="0">
                <a:latin typeface="Times New Roman" pitchFamily="18" charset="0"/>
                <a:cs typeface="Times New Roman" pitchFamily="18" charset="0"/>
              </a:rPr>
              <a:t>, balance, and other functional activities should be incorporated to maintain </a:t>
            </a:r>
            <a:r>
              <a:rPr lang="en-US" sz="1600" dirty="0" smtClean="0">
                <a:latin typeface="Times New Roman" pitchFamily="18" charset="0"/>
                <a:cs typeface="Times New Roman" pitchFamily="18" charset="0"/>
              </a:rPr>
              <a:t>functionality</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4182181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4" name="TextBox 3"/>
          <p:cNvSpPr txBox="1"/>
          <p:nvPr/>
        </p:nvSpPr>
        <p:spPr>
          <a:xfrm>
            <a:off x="3507129" y="203406"/>
            <a:ext cx="5266481" cy="2554545"/>
          </a:xfrm>
          <a:prstGeom prst="rect">
            <a:avLst/>
          </a:prstGeom>
          <a:noFill/>
        </p:spPr>
        <p:txBody>
          <a:bodyPr wrap="square" rtlCol="0">
            <a:spAutoFit/>
          </a:bodyPr>
          <a:lstStyle/>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In Summation, the choice of exercise should reflect interests of the individual</a:t>
            </a:r>
          </a:p>
          <a:p>
            <a:endParaRPr lang="en-US" sz="1600" b="1"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If her interests permit, the following would be advised:</a:t>
            </a: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No </a:t>
            </a:r>
            <a:r>
              <a:rPr lang="en-US" sz="1600" dirty="0">
                <a:latin typeface="Times New Roman" pitchFamily="18" charset="0"/>
                <a:cs typeface="Times New Roman" pitchFamily="18" charset="0"/>
              </a:rPr>
              <a:t>exercises (aerobic, resistance, or functional) should incorporate actions that may dispose someone to bleeding (contact sports, etc.)</a:t>
            </a:r>
          </a:p>
          <a:p>
            <a:pPr marL="285750" indent="-285750">
              <a:buFont typeface="Arial" pitchFamily="34" charset="0"/>
              <a:buChar char="•"/>
            </a:pP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32867112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293-295</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88153" y="133956"/>
            <a:ext cx="5092860" cy="2785378"/>
          </a:xfrm>
          <a:prstGeom prst="rect">
            <a:avLst/>
          </a:prstGeom>
          <a:noFill/>
        </p:spPr>
        <p:txBody>
          <a:bodyPr wrap="square" rtlCol="0">
            <a:spAutoFit/>
          </a:bodyPr>
          <a:lstStyle/>
          <a:p>
            <a:pPr marL="285750" indent="-285750">
              <a:buFont typeface="Arial" pitchFamily="34" charset="0"/>
              <a:buChar char="•"/>
            </a:pPr>
            <a:r>
              <a:rPr lang="en-US" dirty="0">
                <a:latin typeface="Times New Roman" pitchFamily="18" charset="0"/>
                <a:cs typeface="Times New Roman" pitchFamily="18" charset="0"/>
              </a:rPr>
              <a:t>Contact </a:t>
            </a:r>
            <a:r>
              <a:rPr lang="en-US" dirty="0" smtClean="0">
                <a:latin typeface="Times New Roman" pitchFamily="18" charset="0"/>
                <a:cs typeface="Times New Roman" pitchFamily="18" charset="0"/>
              </a:rPr>
              <a:t>or otherwise high-risk </a:t>
            </a:r>
            <a:r>
              <a:rPr lang="en-US" dirty="0">
                <a:latin typeface="Times New Roman" pitchFamily="18" charset="0"/>
                <a:cs typeface="Times New Roman" pitchFamily="18" charset="0"/>
              </a:rPr>
              <a:t>activities (</a:t>
            </a:r>
            <a:r>
              <a:rPr lang="en-US" i="1" dirty="0">
                <a:latin typeface="Times New Roman" pitchFamily="18" charset="0"/>
                <a:cs typeface="Times New Roman" pitchFamily="18" charset="0"/>
              </a:rPr>
              <a:t>e.g., </a:t>
            </a:r>
            <a:r>
              <a:rPr lang="en-US" dirty="0">
                <a:latin typeface="Times New Roman" pitchFamily="18" charset="0"/>
                <a:cs typeface="Times New Roman" pitchFamily="18" charset="0"/>
              </a:rPr>
              <a:t>skateboarding) should be avoided due to risk of </a:t>
            </a:r>
            <a:r>
              <a:rPr lang="en-US" dirty="0" smtClean="0">
                <a:latin typeface="Times New Roman" pitchFamily="18" charset="0"/>
                <a:cs typeface="Times New Roman" pitchFamily="18" charset="0"/>
              </a:rPr>
              <a:t>bleeding</a:t>
            </a:r>
            <a:endParaRPr lang="en-US" dirty="0">
              <a:latin typeface="Times New Roman" pitchFamily="18" charset="0"/>
              <a:cs typeface="Times New Roman" pitchFamily="18" charset="0"/>
            </a:endParaRPr>
          </a:p>
          <a:p>
            <a:pPr marL="285750" indent="-285750">
              <a:buFont typeface="Arial" pitchFamily="34" charset="0"/>
              <a:buChar char="•"/>
            </a:pPr>
            <a:endParaRPr lang="en-US" sz="1000" dirty="0" smtClean="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Osteopenia is common; if present, weight-bearing activities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should be included</a:t>
            </a:r>
          </a:p>
          <a:p>
            <a:pPr marL="285750" indent="-285750">
              <a:buFont typeface="Arial" pitchFamily="34" charset="0"/>
              <a:buChar char="•"/>
            </a:pPr>
            <a:endParaRPr lang="en-US" sz="1000" dirty="0">
              <a:latin typeface="Times New Roman" pitchFamily="18" charset="0"/>
              <a:cs typeface="Times New Roman" pitchFamily="18" charset="0"/>
            </a:endParaRPr>
          </a:p>
          <a:p>
            <a:pPr marL="285750" indent="-285750">
              <a:buFont typeface="Arial" pitchFamily="34" charset="0"/>
              <a:buChar char="•"/>
            </a:pPr>
            <a:r>
              <a:rPr lang="en-US" dirty="0">
                <a:latin typeface="Times New Roman" pitchFamily="18" charset="0"/>
                <a:cs typeface="Times New Roman" pitchFamily="18" charset="0"/>
              </a:rPr>
              <a:t>Variability of health/capacity </a:t>
            </a:r>
            <a:r>
              <a:rPr lang="en-US" dirty="0" smtClean="0">
                <a:latin typeface="Times New Roman" pitchFamily="18" charset="0"/>
                <a:cs typeface="Times New Roman" pitchFamily="18" charset="0"/>
              </a:rPr>
              <a:t>is often </a:t>
            </a:r>
            <a:r>
              <a:rPr lang="en-US" dirty="0">
                <a:latin typeface="Times New Roman" pitchFamily="18" charset="0"/>
                <a:cs typeface="Times New Roman" pitchFamily="18" charset="0"/>
              </a:rPr>
              <a:t>high, so  choice of exercises might reflect day-to-day state more than chronic </a:t>
            </a:r>
            <a:r>
              <a:rPr lang="en-US" dirty="0" smtClean="0">
                <a:latin typeface="Times New Roman" pitchFamily="18" charset="0"/>
                <a:cs typeface="Times New Roman" pitchFamily="18" charset="0"/>
              </a:rPr>
              <a:t>health</a:t>
            </a:r>
            <a:endParaRPr lang="en-US" dirty="0">
              <a:latin typeface="Times New Roman" pitchFamily="18" charset="0"/>
              <a:cs typeface="Times New Roman" pitchFamily="18" charset="0"/>
            </a:endParaRPr>
          </a:p>
          <a:p>
            <a:endParaRPr lang="en-US" sz="11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64092998"/>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4" name="TextBox 3"/>
          <p:cNvSpPr txBox="1"/>
          <p:nvPr/>
        </p:nvSpPr>
        <p:spPr>
          <a:xfrm>
            <a:off x="3507129" y="203406"/>
            <a:ext cx="5266481" cy="3293209"/>
          </a:xfrm>
          <a:prstGeom prst="rect">
            <a:avLst/>
          </a:prstGeom>
          <a:noFill/>
        </p:spPr>
        <p:txBody>
          <a:bodyPr wrap="square" rtlCol="0">
            <a:spAutoFit/>
          </a:bodyPr>
          <a:lstStyle/>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In Summation, the choice of exercise should reflect interests of the individual</a:t>
            </a:r>
          </a:p>
          <a:p>
            <a:endParaRPr lang="en-US" sz="1600" b="1"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If her interests permit, the following would be advised:</a:t>
            </a: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No </a:t>
            </a:r>
            <a:r>
              <a:rPr lang="en-US" sz="1600" dirty="0">
                <a:latin typeface="Times New Roman" pitchFamily="18" charset="0"/>
                <a:cs typeface="Times New Roman" pitchFamily="18" charset="0"/>
              </a:rPr>
              <a:t>exercises (aerobic, resistance, or functional) should incorporate actions that may dispose someone to bleeding (contact sports, etc.)</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Choice </a:t>
            </a:r>
            <a:r>
              <a:rPr lang="en-US" sz="1600" dirty="0">
                <a:latin typeface="Times New Roman" pitchFamily="18" charset="0"/>
                <a:cs typeface="Times New Roman" pitchFamily="18" charset="0"/>
              </a:rPr>
              <a:t>of exercise modes should enable monitoring or exercise partners</a:t>
            </a:r>
          </a:p>
          <a:p>
            <a:pPr marL="285750" indent="-285750">
              <a:buFont typeface="Arial" pitchFamily="34" charset="0"/>
              <a:buChar char="•"/>
            </a:pP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35248494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4" name="TextBox 3"/>
          <p:cNvSpPr txBox="1"/>
          <p:nvPr/>
        </p:nvSpPr>
        <p:spPr>
          <a:xfrm>
            <a:off x="3507129" y="203406"/>
            <a:ext cx="5266481" cy="4278094"/>
          </a:xfrm>
          <a:prstGeom prst="rect">
            <a:avLst/>
          </a:prstGeom>
          <a:noFill/>
        </p:spPr>
        <p:txBody>
          <a:bodyPr wrap="square" rtlCol="0">
            <a:spAutoFit/>
          </a:bodyPr>
          <a:lstStyle/>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In Summation, the choice of exercise should reflect interests of the individual</a:t>
            </a:r>
          </a:p>
          <a:p>
            <a:endParaRPr lang="en-US" sz="1600" b="1"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If her interests permit, the following would be advised:</a:t>
            </a: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No </a:t>
            </a:r>
            <a:r>
              <a:rPr lang="en-US" sz="1600" dirty="0">
                <a:latin typeface="Times New Roman" pitchFamily="18" charset="0"/>
                <a:cs typeface="Times New Roman" pitchFamily="18" charset="0"/>
              </a:rPr>
              <a:t>exercises (aerobic, resistance, or functional) should incorporate actions that may dispose someone to bleeding (contact sports, etc.)</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Choice </a:t>
            </a:r>
            <a:r>
              <a:rPr lang="en-US" sz="1600" dirty="0">
                <a:latin typeface="Times New Roman" pitchFamily="18" charset="0"/>
                <a:cs typeface="Times New Roman" pitchFamily="18" charset="0"/>
              </a:rPr>
              <a:t>of exercise modes should enable monitoring or exercise partners</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Her health and exercise capacity will vary due to her HIV and the prescription must reflect the day-today changes in her condition</a:t>
            </a:r>
          </a:p>
          <a:p>
            <a:pPr marL="285750" indent="-285750">
              <a:buFont typeface="Arial" pitchFamily="34" charset="0"/>
              <a:buChar char="•"/>
            </a:pP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28567856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4" name="TextBox 3"/>
          <p:cNvSpPr txBox="1"/>
          <p:nvPr/>
        </p:nvSpPr>
        <p:spPr>
          <a:xfrm>
            <a:off x="3507129" y="203406"/>
            <a:ext cx="5266481" cy="5016758"/>
          </a:xfrm>
          <a:prstGeom prst="rect">
            <a:avLst/>
          </a:prstGeom>
          <a:noFill/>
        </p:spPr>
        <p:txBody>
          <a:bodyPr wrap="square" rtlCol="0">
            <a:spAutoFit/>
          </a:bodyPr>
          <a:lstStyle/>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In Summation, the choice of exercise should reflect interests of the individual</a:t>
            </a:r>
          </a:p>
          <a:p>
            <a:endParaRPr lang="en-US" sz="1600" b="1"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If her interests permit, the following would be advised:</a:t>
            </a: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No </a:t>
            </a:r>
            <a:r>
              <a:rPr lang="en-US" sz="1600" dirty="0">
                <a:latin typeface="Times New Roman" pitchFamily="18" charset="0"/>
                <a:cs typeface="Times New Roman" pitchFamily="18" charset="0"/>
              </a:rPr>
              <a:t>exercises (aerobic, resistance, or functional) should incorporate actions that may dispose someone to bleeding (contact sports, etc.)</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Choice </a:t>
            </a:r>
            <a:r>
              <a:rPr lang="en-US" sz="1600" dirty="0">
                <a:latin typeface="Times New Roman" pitchFamily="18" charset="0"/>
                <a:cs typeface="Times New Roman" pitchFamily="18" charset="0"/>
              </a:rPr>
              <a:t>of exercise modes should enable monitoring or exercise partners</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Her health and exercise capacity will vary due to her HIV and the prescription must reflect the day-today changes in her condition</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Environments that might exacerbate seasonal asthma should be avoided</a:t>
            </a:r>
          </a:p>
          <a:p>
            <a:pPr marL="285750" indent="-285750">
              <a:buFont typeface="Arial" pitchFamily="34" charset="0"/>
              <a:buChar char="•"/>
            </a:pP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65577155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
        <p:nvSpPr>
          <p:cNvPr id="4" name="TextBox 3"/>
          <p:cNvSpPr txBox="1"/>
          <p:nvPr/>
        </p:nvSpPr>
        <p:spPr>
          <a:xfrm>
            <a:off x="3507129" y="203406"/>
            <a:ext cx="5266481" cy="6494085"/>
          </a:xfrm>
          <a:prstGeom prst="rect">
            <a:avLst/>
          </a:prstGeom>
          <a:noFill/>
        </p:spPr>
        <p:txBody>
          <a:bodyPr wrap="square" rtlCol="0">
            <a:spAutoFit/>
          </a:bodyPr>
          <a:lstStyle/>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In Summation, the choice of exercise should reflect interests of the individual</a:t>
            </a:r>
          </a:p>
          <a:p>
            <a:endParaRPr lang="en-US" sz="1600" b="1"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If her interests permit, the following would be advised:</a:t>
            </a:r>
          </a:p>
          <a:p>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No </a:t>
            </a:r>
            <a:r>
              <a:rPr lang="en-US" sz="1600" dirty="0">
                <a:latin typeface="Times New Roman" pitchFamily="18" charset="0"/>
                <a:cs typeface="Times New Roman" pitchFamily="18" charset="0"/>
              </a:rPr>
              <a:t>exercises (aerobic, resistance, or functional) should incorporate actions that may dispose someone to bleeding (contact sports, etc.)</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Choice </a:t>
            </a:r>
            <a:r>
              <a:rPr lang="en-US" sz="1600" dirty="0">
                <a:latin typeface="Times New Roman" pitchFamily="18" charset="0"/>
                <a:cs typeface="Times New Roman" pitchFamily="18" charset="0"/>
              </a:rPr>
              <a:t>of exercise modes should enable monitoring or exercise partners</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Her health and exercise capacity will vary due to her HIV and the prescription must reflect the day-today changes in her condition</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Environments that might exacerbate seasonal asthma should be avoided</a:t>
            </a:r>
          </a:p>
          <a:p>
            <a:pPr marL="285750" indent="-285750">
              <a:buFont typeface="Arial" pitchFamily="34" charset="0"/>
              <a:buChar char="•"/>
            </a:pPr>
            <a:endParaRPr lang="en-US" sz="1600" dirty="0">
              <a:latin typeface="Times New Roman" pitchFamily="18" charset="0"/>
              <a:cs typeface="Times New Roman" pitchFamily="18" charset="0"/>
            </a:endParaRPr>
          </a:p>
          <a:p>
            <a:pPr marL="285750" indent="-285750">
              <a:buFont typeface="Arial" pitchFamily="34" charset="0"/>
              <a:buChar char="•"/>
            </a:pPr>
            <a:r>
              <a:rPr lang="en-US" sz="1600" dirty="0">
                <a:latin typeface="Times New Roman" pitchFamily="18" charset="0"/>
                <a:cs typeface="Times New Roman" pitchFamily="18" charset="0"/>
              </a:rPr>
              <a:t>Because the patient reports being sedentary, any activity that will get her moving (out of bed, out of the chair, perhaps out of the house) in order to break up long periods of activity will be beneficial.</a:t>
            </a:r>
          </a:p>
          <a:p>
            <a:pPr marL="285750" indent="-285750">
              <a:buFont typeface="Arial" pitchFamily="34" charset="0"/>
              <a:buChar char="•"/>
            </a:pP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02654126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spTree>
    <p:extLst>
      <p:ext uri="{BB962C8B-B14F-4D97-AF65-F5344CB8AC3E}">
        <p14:creationId xmlns:p14="http://schemas.microsoft.com/office/powerpoint/2010/main" val="10164164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293-295</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88153" y="133956"/>
            <a:ext cx="5092860" cy="3493264"/>
          </a:xfrm>
          <a:prstGeom prst="rect">
            <a:avLst/>
          </a:prstGeom>
          <a:noFill/>
        </p:spPr>
        <p:txBody>
          <a:bodyPr wrap="square" rtlCol="0">
            <a:spAutoFit/>
          </a:bodyPr>
          <a:lstStyle/>
          <a:p>
            <a:pPr marL="285750" indent="-285750">
              <a:buFont typeface="Arial" pitchFamily="34" charset="0"/>
              <a:buChar char="•"/>
            </a:pPr>
            <a:r>
              <a:rPr lang="en-US" dirty="0">
                <a:latin typeface="Times New Roman" pitchFamily="18" charset="0"/>
                <a:cs typeface="Times New Roman" pitchFamily="18" charset="0"/>
              </a:rPr>
              <a:t>Contact </a:t>
            </a:r>
            <a:r>
              <a:rPr lang="en-US" dirty="0" smtClean="0">
                <a:latin typeface="Times New Roman" pitchFamily="18" charset="0"/>
                <a:cs typeface="Times New Roman" pitchFamily="18" charset="0"/>
              </a:rPr>
              <a:t>or otherwise high-risk </a:t>
            </a:r>
            <a:r>
              <a:rPr lang="en-US" dirty="0">
                <a:latin typeface="Times New Roman" pitchFamily="18" charset="0"/>
                <a:cs typeface="Times New Roman" pitchFamily="18" charset="0"/>
              </a:rPr>
              <a:t>activities (</a:t>
            </a:r>
            <a:r>
              <a:rPr lang="en-US" i="1" dirty="0">
                <a:latin typeface="Times New Roman" pitchFamily="18" charset="0"/>
                <a:cs typeface="Times New Roman" pitchFamily="18" charset="0"/>
              </a:rPr>
              <a:t>e.g., </a:t>
            </a:r>
            <a:r>
              <a:rPr lang="en-US" dirty="0">
                <a:latin typeface="Times New Roman" pitchFamily="18" charset="0"/>
                <a:cs typeface="Times New Roman" pitchFamily="18" charset="0"/>
              </a:rPr>
              <a:t>skateboarding) should be avoided due to risk of </a:t>
            </a:r>
            <a:r>
              <a:rPr lang="en-US" dirty="0" smtClean="0">
                <a:latin typeface="Times New Roman" pitchFamily="18" charset="0"/>
                <a:cs typeface="Times New Roman" pitchFamily="18" charset="0"/>
              </a:rPr>
              <a:t>bleeding</a:t>
            </a:r>
            <a:endParaRPr lang="en-US" dirty="0">
              <a:latin typeface="Times New Roman" pitchFamily="18" charset="0"/>
              <a:cs typeface="Times New Roman" pitchFamily="18" charset="0"/>
            </a:endParaRPr>
          </a:p>
          <a:p>
            <a:pPr marL="285750" indent="-285750">
              <a:buFont typeface="Arial" pitchFamily="34" charset="0"/>
              <a:buChar char="•"/>
            </a:pPr>
            <a:endParaRPr lang="en-US" sz="1000" dirty="0" smtClean="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Osteopenia is common; if present, weight-bearing activities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should be included</a:t>
            </a:r>
          </a:p>
          <a:p>
            <a:pPr marL="285750" indent="-285750">
              <a:buFont typeface="Arial" pitchFamily="34" charset="0"/>
              <a:buChar char="•"/>
            </a:pPr>
            <a:endParaRPr lang="en-US" sz="1000" dirty="0">
              <a:latin typeface="Times New Roman" pitchFamily="18" charset="0"/>
              <a:cs typeface="Times New Roman" pitchFamily="18" charset="0"/>
            </a:endParaRPr>
          </a:p>
          <a:p>
            <a:pPr marL="285750" indent="-285750">
              <a:buFont typeface="Arial" pitchFamily="34" charset="0"/>
              <a:buChar char="•"/>
            </a:pPr>
            <a:r>
              <a:rPr lang="en-US" dirty="0">
                <a:latin typeface="Times New Roman" pitchFamily="18" charset="0"/>
                <a:cs typeface="Times New Roman" pitchFamily="18" charset="0"/>
              </a:rPr>
              <a:t>Variability of health/capacity </a:t>
            </a:r>
            <a:r>
              <a:rPr lang="en-US" dirty="0" smtClean="0">
                <a:latin typeface="Times New Roman" pitchFamily="18" charset="0"/>
                <a:cs typeface="Times New Roman" pitchFamily="18" charset="0"/>
              </a:rPr>
              <a:t>is often </a:t>
            </a:r>
            <a:r>
              <a:rPr lang="en-US" dirty="0">
                <a:latin typeface="Times New Roman" pitchFamily="18" charset="0"/>
                <a:cs typeface="Times New Roman" pitchFamily="18" charset="0"/>
              </a:rPr>
              <a:t>high, so  choice of exercises might reflect day-to-day state more than chronic </a:t>
            </a:r>
            <a:r>
              <a:rPr lang="en-US" dirty="0" smtClean="0">
                <a:latin typeface="Times New Roman" pitchFamily="18" charset="0"/>
                <a:cs typeface="Times New Roman" pitchFamily="18" charset="0"/>
              </a:rPr>
              <a:t>health</a:t>
            </a:r>
            <a:endParaRPr lang="en-US"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If asymptomatic, the </a:t>
            </a:r>
            <a:r>
              <a:rPr lang="en-US" i="1" dirty="0" smtClean="0">
                <a:latin typeface="Times New Roman" pitchFamily="18" charset="0"/>
                <a:cs typeface="Times New Roman" pitchFamily="18" charset="0"/>
              </a:rPr>
              <a:t>ACSM </a:t>
            </a:r>
            <a:r>
              <a:rPr lang="en-US" i="1" dirty="0">
                <a:latin typeface="Times New Roman" pitchFamily="18" charset="0"/>
                <a:cs typeface="Times New Roman" pitchFamily="18" charset="0"/>
              </a:rPr>
              <a:t>Guidelines </a:t>
            </a:r>
            <a:r>
              <a:rPr lang="en-US" dirty="0">
                <a:latin typeface="Times New Roman" pitchFamily="18" charset="0"/>
                <a:cs typeface="Times New Roman" pitchFamily="18" charset="0"/>
              </a:rPr>
              <a:t>for healthy individuals </a:t>
            </a:r>
            <a:r>
              <a:rPr lang="en-US" dirty="0" smtClean="0">
                <a:latin typeface="Times New Roman" pitchFamily="18" charset="0"/>
                <a:cs typeface="Times New Roman" pitchFamily="18" charset="0"/>
              </a:rPr>
              <a:t>should be used</a:t>
            </a:r>
          </a:p>
          <a:p>
            <a:endParaRPr lang="en-US" sz="11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117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 Full Study -age.jpg"/>
          <p:cNvPicPr>
            <a:picLocks noChangeAspect="1"/>
          </p:cNvPicPr>
          <p:nvPr/>
        </p:nvPicPr>
        <p:blipFill>
          <a:blip r:embed="rId3"/>
          <a:stretch>
            <a:fillRect/>
          </a:stretch>
        </p:blipFill>
        <p:spPr>
          <a:xfrm>
            <a:off x="1356304" y="203406"/>
            <a:ext cx="5951220" cy="5951220"/>
          </a:xfrm>
          <a:prstGeom prst="rect">
            <a:avLst/>
          </a:prstGeom>
        </p:spPr>
      </p:pic>
      <p:pic>
        <p:nvPicPr>
          <p:cNvPr id="10" name="Picture 9" descr="Circ Full Study -famhistory.jpg"/>
          <p:cNvPicPr>
            <a:picLocks noChangeAspect="1"/>
          </p:cNvPicPr>
          <p:nvPr/>
        </p:nvPicPr>
        <p:blipFill>
          <a:blip r:embed="rId4"/>
          <a:stretch>
            <a:fillRect/>
          </a:stretch>
        </p:blipFill>
        <p:spPr>
          <a:xfrm>
            <a:off x="1356304" y="176982"/>
            <a:ext cx="5951220" cy="5951220"/>
          </a:xfrm>
          <a:prstGeom prst="rect">
            <a:avLst/>
          </a:prstGeom>
        </p:spPr>
      </p:pic>
      <p:pic>
        <p:nvPicPr>
          <p:cNvPr id="11" name="Picture 10" descr="Circ Full Study -smoking.jpg"/>
          <p:cNvPicPr>
            <a:picLocks noChangeAspect="1"/>
          </p:cNvPicPr>
          <p:nvPr/>
        </p:nvPicPr>
        <p:blipFill>
          <a:blip r:embed="rId5"/>
          <a:stretch>
            <a:fillRect/>
          </a:stretch>
        </p:blipFill>
        <p:spPr>
          <a:xfrm>
            <a:off x="1356304" y="203406"/>
            <a:ext cx="5951220" cy="5951220"/>
          </a:xfrm>
          <a:prstGeom prst="rect">
            <a:avLst/>
          </a:prstGeom>
        </p:spPr>
      </p:pic>
      <p:pic>
        <p:nvPicPr>
          <p:cNvPr id="12" name="Picture 11" descr="Circ Full Study -sedentary.jpg"/>
          <p:cNvPicPr>
            <a:picLocks noChangeAspect="1"/>
          </p:cNvPicPr>
          <p:nvPr/>
        </p:nvPicPr>
        <p:blipFill>
          <a:blip r:embed="rId6"/>
          <a:stretch>
            <a:fillRect/>
          </a:stretch>
        </p:blipFill>
        <p:spPr>
          <a:xfrm>
            <a:off x="1356304" y="203406"/>
            <a:ext cx="5951220" cy="5951220"/>
          </a:xfrm>
          <a:prstGeom prst="rect">
            <a:avLst/>
          </a:prstGeom>
        </p:spPr>
      </p:pic>
      <p:pic>
        <p:nvPicPr>
          <p:cNvPr id="13" name="Picture 12" descr="Circ Full Study -obesity.jpg"/>
          <p:cNvPicPr>
            <a:picLocks noChangeAspect="1"/>
          </p:cNvPicPr>
          <p:nvPr/>
        </p:nvPicPr>
        <p:blipFill>
          <a:blip r:embed="rId7"/>
          <a:stretch>
            <a:fillRect/>
          </a:stretch>
        </p:blipFill>
        <p:spPr>
          <a:xfrm>
            <a:off x="1356304" y="170143"/>
            <a:ext cx="5951220" cy="5951220"/>
          </a:xfrm>
          <a:prstGeom prst="rect">
            <a:avLst/>
          </a:prstGeom>
        </p:spPr>
      </p:pic>
      <p:pic>
        <p:nvPicPr>
          <p:cNvPr id="14" name="Picture 13" descr="Circ Full Study -bp.jpg"/>
          <p:cNvPicPr>
            <a:picLocks noChangeAspect="1"/>
          </p:cNvPicPr>
          <p:nvPr/>
        </p:nvPicPr>
        <p:blipFill>
          <a:blip r:embed="rId8"/>
          <a:stretch>
            <a:fillRect/>
          </a:stretch>
        </p:blipFill>
        <p:spPr>
          <a:xfrm>
            <a:off x="1356304" y="167150"/>
            <a:ext cx="5951220" cy="5951220"/>
          </a:xfrm>
          <a:prstGeom prst="rect">
            <a:avLst/>
          </a:prstGeom>
        </p:spPr>
      </p:pic>
      <p:pic>
        <p:nvPicPr>
          <p:cNvPr id="15" name="Picture 14" descr="Circ Full Study -dyslipid.jpg"/>
          <p:cNvPicPr>
            <a:picLocks noChangeAspect="1"/>
          </p:cNvPicPr>
          <p:nvPr/>
        </p:nvPicPr>
        <p:blipFill>
          <a:blip r:embed="rId9"/>
          <a:stretch>
            <a:fillRect/>
          </a:stretch>
        </p:blipFill>
        <p:spPr>
          <a:xfrm>
            <a:off x="1356304" y="203406"/>
            <a:ext cx="5951220" cy="5951220"/>
          </a:xfrm>
          <a:prstGeom prst="rect">
            <a:avLst/>
          </a:prstGeom>
        </p:spPr>
      </p:pic>
      <p:pic>
        <p:nvPicPr>
          <p:cNvPr id="16" name="Picture 15" descr="Circ Full Study -prediabetes.jpg"/>
          <p:cNvPicPr>
            <a:picLocks noChangeAspect="1"/>
          </p:cNvPicPr>
          <p:nvPr/>
        </p:nvPicPr>
        <p:blipFill>
          <a:blip r:embed="rId10"/>
          <a:stretch>
            <a:fillRect/>
          </a:stretch>
        </p:blipFill>
        <p:spPr>
          <a:xfrm>
            <a:off x="1356304" y="167150"/>
            <a:ext cx="5951220" cy="5951220"/>
          </a:xfrm>
          <a:prstGeom prst="rect">
            <a:avLst/>
          </a:prstGeom>
        </p:spPr>
      </p:pic>
      <p:pic>
        <p:nvPicPr>
          <p:cNvPr id="17" name="Picture 16" descr="Circ Full Study -hdl.jpg"/>
          <p:cNvPicPr>
            <a:picLocks noChangeAspect="1"/>
          </p:cNvPicPr>
          <p:nvPr/>
        </p:nvPicPr>
        <p:blipFill>
          <a:blip r:embed="rId11"/>
          <a:stretch>
            <a:fillRect/>
          </a:stretch>
        </p:blipFill>
        <p:spPr>
          <a:xfrm>
            <a:off x="1356304" y="167150"/>
            <a:ext cx="5951220" cy="5951220"/>
          </a:xfrm>
          <a:prstGeom prst="rect">
            <a:avLst/>
          </a:prstGeom>
        </p:spPr>
      </p:pic>
      <p:pic>
        <p:nvPicPr>
          <p:cNvPr id="5" name="Picture 4" descr="Blank Background Bandaid.jpg"/>
          <p:cNvPicPr>
            <a:picLocks noChangeAspect="1"/>
          </p:cNvPicPr>
          <p:nvPr/>
        </p:nvPicPr>
        <p:blipFill>
          <a:blip r:embed="rId12"/>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13"/>
          <a:srcRect/>
          <a:stretch>
            <a:fillRect/>
          </a:stretch>
        </p:blipFill>
        <p:spPr bwMode="auto">
          <a:xfrm>
            <a:off x="1" y="0"/>
            <a:ext cx="9143999" cy="6352576"/>
          </a:xfrm>
          <a:prstGeom prst="rect">
            <a:avLst/>
          </a:prstGeom>
          <a:noFill/>
          <a:ln w="9525">
            <a:noFill/>
            <a:miter lim="800000"/>
            <a:headEnd/>
            <a:tailEnd/>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748" y="87518"/>
            <a:ext cx="2938780" cy="6182995"/>
          </a:xfrm>
          <a:prstGeom prst="rect">
            <a:avLst/>
          </a:prstGeom>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15" y="88290"/>
            <a:ext cx="2938413" cy="618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8070111" y="6054598"/>
            <a:ext cx="964991" cy="20005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700" b="1" dirty="0" smtClean="0">
                <a:solidFill>
                  <a:schemeClr val="tx1">
                    <a:lumMod val="50000"/>
                    <a:lumOff val="50000"/>
                  </a:schemeClr>
                </a:solidFill>
                <a:latin typeface="Times New Roman" pitchFamily="18" charset="0"/>
                <a:cs typeface="Times New Roman" pitchFamily="18" charset="0"/>
              </a:rPr>
              <a:t>GETP9, pg. 293-295</a:t>
            </a:r>
            <a:endParaRPr lang="en-US" sz="700" b="1" dirty="0">
              <a:solidFill>
                <a:schemeClr val="tx1">
                  <a:lumMod val="50000"/>
                  <a:lumOff val="50000"/>
                </a:schemeClr>
              </a:solidFill>
              <a:latin typeface="Times New Roman" pitchFamily="18" charset="0"/>
              <a:cs typeface="Times New Roman" pitchFamily="18" charset="0"/>
            </a:endParaRPr>
          </a:p>
        </p:txBody>
      </p:sp>
      <p:sp>
        <p:nvSpPr>
          <p:cNvPr id="3" name="TextBox 2"/>
          <p:cNvSpPr txBox="1"/>
          <p:nvPr/>
        </p:nvSpPr>
        <p:spPr>
          <a:xfrm>
            <a:off x="3588153" y="133956"/>
            <a:ext cx="5092860" cy="4201150"/>
          </a:xfrm>
          <a:prstGeom prst="rect">
            <a:avLst/>
          </a:prstGeom>
          <a:noFill/>
        </p:spPr>
        <p:txBody>
          <a:bodyPr wrap="square" rtlCol="0">
            <a:spAutoFit/>
          </a:bodyPr>
          <a:lstStyle/>
          <a:p>
            <a:pPr marL="285750" indent="-285750">
              <a:buFont typeface="Arial" pitchFamily="34" charset="0"/>
              <a:buChar char="•"/>
            </a:pPr>
            <a:r>
              <a:rPr lang="en-US" dirty="0">
                <a:latin typeface="Times New Roman" pitchFamily="18" charset="0"/>
                <a:cs typeface="Times New Roman" pitchFamily="18" charset="0"/>
              </a:rPr>
              <a:t>Contact </a:t>
            </a:r>
            <a:r>
              <a:rPr lang="en-US" dirty="0" smtClean="0">
                <a:latin typeface="Times New Roman" pitchFamily="18" charset="0"/>
                <a:cs typeface="Times New Roman" pitchFamily="18" charset="0"/>
              </a:rPr>
              <a:t>or otherwise high-risk </a:t>
            </a:r>
            <a:r>
              <a:rPr lang="en-US" dirty="0">
                <a:latin typeface="Times New Roman" pitchFamily="18" charset="0"/>
                <a:cs typeface="Times New Roman" pitchFamily="18" charset="0"/>
              </a:rPr>
              <a:t>activities (</a:t>
            </a:r>
            <a:r>
              <a:rPr lang="en-US" i="1" dirty="0">
                <a:latin typeface="Times New Roman" pitchFamily="18" charset="0"/>
                <a:cs typeface="Times New Roman" pitchFamily="18" charset="0"/>
              </a:rPr>
              <a:t>e.g., </a:t>
            </a:r>
            <a:r>
              <a:rPr lang="en-US" dirty="0">
                <a:latin typeface="Times New Roman" pitchFamily="18" charset="0"/>
                <a:cs typeface="Times New Roman" pitchFamily="18" charset="0"/>
              </a:rPr>
              <a:t>skateboarding) should be avoided due to risk of </a:t>
            </a:r>
            <a:r>
              <a:rPr lang="en-US" dirty="0" smtClean="0">
                <a:latin typeface="Times New Roman" pitchFamily="18" charset="0"/>
                <a:cs typeface="Times New Roman" pitchFamily="18" charset="0"/>
              </a:rPr>
              <a:t>bleeding</a:t>
            </a:r>
            <a:endParaRPr lang="en-US" dirty="0">
              <a:latin typeface="Times New Roman" pitchFamily="18" charset="0"/>
              <a:cs typeface="Times New Roman" pitchFamily="18" charset="0"/>
            </a:endParaRPr>
          </a:p>
          <a:p>
            <a:pPr marL="285750" indent="-285750">
              <a:buFont typeface="Arial" pitchFamily="34" charset="0"/>
              <a:buChar char="•"/>
            </a:pPr>
            <a:endParaRPr lang="en-US" sz="1000" dirty="0" smtClean="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Osteopenia is common; if present, weight-bearing activities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should be included</a:t>
            </a:r>
          </a:p>
          <a:p>
            <a:pPr marL="285750" indent="-285750">
              <a:buFont typeface="Arial" pitchFamily="34" charset="0"/>
              <a:buChar char="•"/>
            </a:pPr>
            <a:endParaRPr lang="en-US" sz="1000" dirty="0">
              <a:latin typeface="Times New Roman" pitchFamily="18" charset="0"/>
              <a:cs typeface="Times New Roman" pitchFamily="18" charset="0"/>
            </a:endParaRPr>
          </a:p>
          <a:p>
            <a:pPr marL="285750" indent="-285750">
              <a:buFont typeface="Arial" pitchFamily="34" charset="0"/>
              <a:buChar char="•"/>
            </a:pPr>
            <a:r>
              <a:rPr lang="en-US" dirty="0">
                <a:latin typeface="Times New Roman" pitchFamily="18" charset="0"/>
                <a:cs typeface="Times New Roman" pitchFamily="18" charset="0"/>
              </a:rPr>
              <a:t>Variability of health/capacity </a:t>
            </a:r>
            <a:r>
              <a:rPr lang="en-US" dirty="0" smtClean="0">
                <a:latin typeface="Times New Roman" pitchFamily="18" charset="0"/>
                <a:cs typeface="Times New Roman" pitchFamily="18" charset="0"/>
              </a:rPr>
              <a:t>is often </a:t>
            </a:r>
            <a:r>
              <a:rPr lang="en-US" dirty="0">
                <a:latin typeface="Times New Roman" pitchFamily="18" charset="0"/>
                <a:cs typeface="Times New Roman" pitchFamily="18" charset="0"/>
              </a:rPr>
              <a:t>high, so  choice of exercises might reflect day-to-day state more than chronic </a:t>
            </a:r>
            <a:r>
              <a:rPr lang="en-US" dirty="0" smtClean="0">
                <a:latin typeface="Times New Roman" pitchFamily="18" charset="0"/>
                <a:cs typeface="Times New Roman" pitchFamily="18" charset="0"/>
              </a:rPr>
              <a:t>health</a:t>
            </a:r>
            <a:endParaRPr lang="en-US"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If asymptomatic, the </a:t>
            </a:r>
            <a:r>
              <a:rPr lang="en-US" i="1" dirty="0" smtClean="0">
                <a:latin typeface="Times New Roman" pitchFamily="18" charset="0"/>
                <a:cs typeface="Times New Roman" pitchFamily="18" charset="0"/>
              </a:rPr>
              <a:t>ACSM </a:t>
            </a:r>
            <a:r>
              <a:rPr lang="en-US" i="1" dirty="0">
                <a:latin typeface="Times New Roman" pitchFamily="18" charset="0"/>
                <a:cs typeface="Times New Roman" pitchFamily="18" charset="0"/>
              </a:rPr>
              <a:t>Guidelines </a:t>
            </a:r>
            <a:r>
              <a:rPr lang="en-US" dirty="0">
                <a:latin typeface="Times New Roman" pitchFamily="18" charset="0"/>
                <a:cs typeface="Times New Roman" pitchFamily="18" charset="0"/>
              </a:rPr>
              <a:t>for healthy individuals </a:t>
            </a:r>
            <a:r>
              <a:rPr lang="en-US" dirty="0" smtClean="0">
                <a:latin typeface="Times New Roman" pitchFamily="18" charset="0"/>
                <a:cs typeface="Times New Roman" pitchFamily="18" charset="0"/>
              </a:rPr>
              <a:t>should be used</a:t>
            </a:r>
          </a:p>
          <a:p>
            <a:pPr marL="285750" indent="-285750">
              <a:buFont typeface="Arial" pitchFamily="34" charset="0"/>
              <a:buChar char="•"/>
            </a:pPr>
            <a:endParaRPr lang="en-US" sz="1000" dirty="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If symptomatic, the chosen exercises should enable supervision</a:t>
            </a:r>
          </a:p>
          <a:p>
            <a:endParaRPr lang="en-US" sz="11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56465127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1202718</TotalTime>
  <Words>4175</Words>
  <Application>Microsoft Macintosh PowerPoint</Application>
  <PresentationFormat>On-screen Show (4:3)</PresentationFormat>
  <Paragraphs>614</Paragraphs>
  <Slides>74</Slides>
  <Notes>74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UCONN</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Kinesiology</dc:title>
  <dc:creator>Christopher LaRosa</dc:creator>
  <cp:lastModifiedBy>Microsoft Office User</cp:lastModifiedBy>
  <cp:revision>347</cp:revision>
  <dcterms:created xsi:type="dcterms:W3CDTF">2010-10-04T16:38:02Z</dcterms:created>
  <dcterms:modified xsi:type="dcterms:W3CDTF">2017-07-04T23:45:34Z</dcterms:modified>
</cp:coreProperties>
</file>